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0bAjciDlxu25rJFyU4ZaiK6Fv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361223-F499-431D-9C38-1D16362C9DE0}">
  <a:tblStyle styleId="{50361223-F499-431D-9C38-1D16362C9DE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DDA41E16-8D42-4F2B-BD51-C347022982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59" autoAdjust="0"/>
  </p:normalViewPr>
  <p:slideViewPr>
    <p:cSldViewPr snapToGrid="0">
      <p:cViewPr>
        <p:scale>
          <a:sx n="66" d="100"/>
          <a:sy n="66" d="100"/>
        </p:scale>
        <p:origin x="1301" y="1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43" Type="http://customschemas.google.com/relationships/presentationmetadata" Target="meta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ele\AppData\Roaming\Microsoft\Excel\A3Proyectos%20(version%202).xlsb"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CO" b="1" dirty="0"/>
              <a:t>PARETO</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v>Datos recolectados</c:v>
          </c:tx>
          <c:spPr>
            <a:solidFill>
              <a:srgbClr val="002060"/>
            </a:solidFill>
            <a:ln>
              <a:noFill/>
            </a:ln>
            <a:effectLst/>
          </c:spPr>
          <c:invertIfNegative val="0"/>
          <c:cat>
            <c:strRef>
              <c:f>Cálculos!$F$2:$F$9</c:f>
              <c:strCache>
                <c:ptCount val="8"/>
                <c:pt idx="0">
                  <c:v>Git push</c:v>
                </c:pt>
                <c:pt idx="1">
                  <c:v>Clonar repositorio</c:v>
                </c:pt>
                <c:pt idx="2">
                  <c:v>Instalar Visual Studio</c:v>
                </c:pt>
                <c:pt idx="3">
                  <c:v>Instalar Git for windows</c:v>
                </c:pt>
                <c:pt idx="4">
                  <c:v>Crear archivos .bib, .text</c:v>
                </c:pt>
                <c:pt idx="5">
                  <c:v>Crear rama</c:v>
                </c:pt>
                <c:pt idx="6">
                  <c:v>Subir archivos sops y checklist</c:v>
                </c:pt>
                <c:pt idx="7">
                  <c:v>Ingresar git push en VS</c:v>
                </c:pt>
              </c:strCache>
              <c:extLst/>
            </c:strRef>
          </c:cat>
          <c:val>
            <c:numRef>
              <c:f>Cálculos!$G$2:$G$9</c:f>
              <c:numCache>
                <c:formatCode>General</c:formatCode>
                <c:ptCount val="8"/>
                <c:pt idx="0">
                  <c:v>10</c:v>
                </c:pt>
                <c:pt idx="1">
                  <c:v>9</c:v>
                </c:pt>
                <c:pt idx="2">
                  <c:v>5</c:v>
                </c:pt>
                <c:pt idx="3">
                  <c:v>5</c:v>
                </c:pt>
                <c:pt idx="4">
                  <c:v>3</c:v>
                </c:pt>
                <c:pt idx="5">
                  <c:v>1</c:v>
                </c:pt>
                <c:pt idx="6">
                  <c:v>1</c:v>
                </c:pt>
                <c:pt idx="7">
                  <c:v>1</c:v>
                </c:pt>
              </c:numCache>
              <c:extLst/>
            </c:numRef>
          </c:val>
          <c:extLst>
            <c:ext xmlns:c16="http://schemas.microsoft.com/office/drawing/2014/chart" uri="{C3380CC4-5D6E-409C-BE32-E72D297353CC}">
              <c16:uniqueId val="{00000000-62C8-4985-ADE1-09DBAA32CAB6}"/>
            </c:ext>
          </c:extLst>
        </c:ser>
        <c:dLbls>
          <c:showLegendKey val="0"/>
          <c:showVal val="0"/>
          <c:showCatName val="0"/>
          <c:showSerName val="0"/>
          <c:showPercent val="0"/>
          <c:showBubbleSize val="0"/>
        </c:dLbls>
        <c:gapWidth val="219"/>
        <c:axId val="275084768"/>
        <c:axId val="275085856"/>
      </c:barChart>
      <c:lineChart>
        <c:grouping val="standard"/>
        <c:varyColors val="0"/>
        <c:ser>
          <c:idx val="1"/>
          <c:order val="1"/>
          <c:tx>
            <c:strRef>
              <c:f>Cálculos!$J$1</c:f>
              <c:strCache>
                <c:ptCount val="1"/>
                <c:pt idx="0">
                  <c:v>Porcentaje acumulado</c:v>
                </c:pt>
              </c:strCache>
            </c:strRef>
          </c:tx>
          <c:spPr>
            <a:ln w="28575" cap="rnd">
              <a:solidFill>
                <a:srgbClr val="FF33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Cálculos!$D$2:$D$9</c:f>
              <c:strCache>
                <c:ptCount val="8"/>
                <c:pt idx="0">
                  <c:v>P1</c:v>
                </c:pt>
                <c:pt idx="1">
                  <c:v>P2</c:v>
                </c:pt>
                <c:pt idx="2">
                  <c:v>P3</c:v>
                </c:pt>
                <c:pt idx="3">
                  <c:v>P4</c:v>
                </c:pt>
                <c:pt idx="4">
                  <c:v>P5</c:v>
                </c:pt>
                <c:pt idx="5">
                  <c:v>P6</c:v>
                </c:pt>
                <c:pt idx="6">
                  <c:v>P7</c:v>
                </c:pt>
                <c:pt idx="7">
                  <c:v>P8</c:v>
                </c:pt>
              </c:strCache>
              <c:extLst/>
            </c:strRef>
          </c:cat>
          <c:val>
            <c:numRef>
              <c:f>Cálculos!$J$2:$J$9</c:f>
              <c:numCache>
                <c:formatCode>0%</c:formatCode>
                <c:ptCount val="8"/>
                <c:pt idx="0">
                  <c:v>0.2857142857142857</c:v>
                </c:pt>
                <c:pt idx="1">
                  <c:v>0.54285714285714282</c:v>
                </c:pt>
                <c:pt idx="2">
                  <c:v>0.68571428571428572</c:v>
                </c:pt>
                <c:pt idx="3">
                  <c:v>0.82857142857142851</c:v>
                </c:pt>
                <c:pt idx="4">
                  <c:v>0.91428571428571426</c:v>
                </c:pt>
                <c:pt idx="5">
                  <c:v>0.94285714285714284</c:v>
                </c:pt>
                <c:pt idx="6">
                  <c:v>0.97142857142857142</c:v>
                </c:pt>
                <c:pt idx="7">
                  <c:v>1</c:v>
                </c:pt>
              </c:numCache>
              <c:extLst/>
            </c:numRef>
          </c:val>
          <c:smooth val="0"/>
          <c:extLst>
            <c:ext xmlns:c16="http://schemas.microsoft.com/office/drawing/2014/chart" uri="{C3380CC4-5D6E-409C-BE32-E72D297353CC}">
              <c16:uniqueId val="{00000001-62C8-4985-ADE1-09DBAA32CAB6}"/>
            </c:ext>
          </c:extLst>
        </c:ser>
        <c:dLbls>
          <c:showLegendKey val="0"/>
          <c:showVal val="0"/>
          <c:showCatName val="0"/>
          <c:showSerName val="0"/>
          <c:showPercent val="0"/>
          <c:showBubbleSize val="0"/>
        </c:dLbls>
        <c:marker val="1"/>
        <c:smooth val="0"/>
        <c:axId val="275086944"/>
        <c:axId val="275088576"/>
      </c:lineChart>
      <c:catAx>
        <c:axId val="275084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75085856"/>
        <c:crosses val="autoZero"/>
        <c:auto val="1"/>
        <c:lblAlgn val="ctr"/>
        <c:lblOffset val="100"/>
        <c:noMultiLvlLbl val="0"/>
      </c:catAx>
      <c:valAx>
        <c:axId val="275085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Datos</a:t>
                </a:r>
                <a:r>
                  <a:rPr lang="es-CO" baseline="0"/>
                  <a:t> recolectados</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75084768"/>
        <c:crosses val="autoZero"/>
        <c:crossBetween val="between"/>
      </c:valAx>
      <c:valAx>
        <c:axId val="27508857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Porcentaje acumulado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75086944"/>
        <c:crosses val="max"/>
        <c:crossBetween val="between"/>
      </c:valAx>
      <c:catAx>
        <c:axId val="275086944"/>
        <c:scaling>
          <c:orientation val="minMax"/>
        </c:scaling>
        <c:delete val="1"/>
        <c:axPos val="b"/>
        <c:numFmt formatCode="General" sourceLinked="1"/>
        <c:majorTickMark val="out"/>
        <c:minorTickMark val="none"/>
        <c:tickLblPos val="nextTo"/>
        <c:crossAx val="275088576"/>
        <c:crosses val="autoZero"/>
        <c:auto val="1"/>
        <c:lblAlgn val="ctr"/>
        <c:lblOffset val="100"/>
        <c:noMultiLvlLbl val="0"/>
      </c:catAx>
      <c:spPr>
        <a:solidFill>
          <a:schemeClr val="tx2">
            <a:lumMod val="20000"/>
            <a:lumOff val="80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solidFill>
      <a:schemeClr val="bg1"/>
    </a:solidFill>
    <a:ln w="9525" cap="flat" cmpd="sng" algn="ctr">
      <a:noFill/>
      <a:round/>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image" Target="../media/image2.png"/><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image" Target="../media/image30.png"/><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image" Target="../media/image53.png"/><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image" Target="../media/image6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5. Plan de Implementación</a:t>
            </a:r>
            <a:endParaRPr/>
          </a:p>
          <a:p>
            <a:pPr marL="457200" marR="0" lvl="0" indent="-298450" algn="l" rtl="0">
              <a:lnSpc>
                <a:spcPct val="100000"/>
              </a:lnSpc>
              <a:spcBef>
                <a:spcPts val="0"/>
              </a:spcBef>
              <a:spcAft>
                <a:spcPts val="0"/>
              </a:spcAft>
              <a:buClr>
                <a:srgbClr val="000000"/>
              </a:buClr>
              <a:buSzPts val="1100"/>
              <a:buFont typeface="Arial"/>
              <a:buChar char="●"/>
            </a:pPr>
            <a:r>
              <a:rPr lang="es-ES"/>
              <a:t>Una vez identificadas, analizadas y medidas las causas raíz, iniciamos nuestro plan de implementación:</a:t>
            </a:r>
            <a:endParaRPr/>
          </a:p>
          <a:p>
            <a:pPr marL="457200" lvl="0" indent="-298450" algn="l" rtl="0">
              <a:lnSpc>
                <a:spcPct val="100000"/>
              </a:lnSpc>
              <a:spcBef>
                <a:spcPts val="0"/>
              </a:spcBef>
              <a:spcAft>
                <a:spcPts val="0"/>
              </a:spcAft>
              <a:buSzPts val="1100"/>
              <a:buFont typeface="Arial"/>
              <a:buChar char="•"/>
            </a:pPr>
            <a:r>
              <a:rPr lang="es-ES"/>
              <a:t>Realizamos un brainstorming utilizando la técnica 635 (6 personas, 3 ideas por persona, 5 minutos) para generar la mayor cantidad de ideas posibles.</a:t>
            </a:r>
            <a:endParaRPr/>
          </a:p>
          <a:p>
            <a:pPr marL="0" lvl="0" indent="0" algn="l" rtl="0">
              <a:lnSpc>
                <a:spcPct val="100000"/>
              </a:lnSpc>
              <a:spcBef>
                <a:spcPts val="0"/>
              </a:spcBef>
              <a:spcAft>
                <a:spcPts val="0"/>
              </a:spcAft>
              <a:buSzPts val="1100"/>
              <a:buNone/>
            </a:pPr>
            <a:endParaRPr/>
          </a:p>
        </p:txBody>
      </p:sp>
      <p:sp>
        <p:nvSpPr>
          <p:cNvPr id="483" name="Google Shape;4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Plan de Implementación</a:t>
            </a:r>
            <a:endParaRPr/>
          </a:p>
          <a:p>
            <a:pPr marL="457200" lvl="0" indent="-298450" algn="l" rtl="0">
              <a:lnSpc>
                <a:spcPct val="100000"/>
              </a:lnSpc>
              <a:spcBef>
                <a:spcPts val="0"/>
              </a:spcBef>
              <a:spcAft>
                <a:spcPts val="0"/>
              </a:spcAft>
              <a:buSzPts val="1100"/>
              <a:buFont typeface="Arial"/>
              <a:buChar char="•"/>
            </a:pPr>
            <a:r>
              <a:rPr lang="es-ES"/>
              <a:t>Evaluamos las propuestas para verificar su viabilidad en términos de presupuesto, recursos y personal.</a:t>
            </a:r>
            <a:endParaRPr/>
          </a:p>
          <a:p>
            <a:pPr marL="457200" lvl="0" indent="-298450" algn="l" rtl="0">
              <a:lnSpc>
                <a:spcPct val="100000"/>
              </a:lnSpc>
              <a:spcBef>
                <a:spcPts val="0"/>
              </a:spcBef>
              <a:spcAft>
                <a:spcPts val="0"/>
              </a:spcAft>
              <a:buSzPts val="1100"/>
              <a:buFont typeface="Arial"/>
              <a:buChar char="•"/>
            </a:pPr>
            <a:r>
              <a:rPr lang="es-ES"/>
              <a:t>Elaboramos un plan de acción detallado con la oportunidad, acción, responsable, fecha de ejecución, avances y observaciones.</a:t>
            </a:r>
            <a:endParaRPr/>
          </a:p>
          <a:p>
            <a:pPr marL="0" lvl="0" indent="0" algn="l" rtl="0">
              <a:lnSpc>
                <a:spcPct val="100000"/>
              </a:lnSpc>
              <a:spcBef>
                <a:spcPts val="0"/>
              </a:spcBef>
              <a:spcAft>
                <a:spcPts val="0"/>
              </a:spcAft>
              <a:buSzPts val="1100"/>
              <a:buNone/>
            </a:pPr>
            <a:endParaRPr/>
          </a:p>
        </p:txBody>
      </p:sp>
      <p:sp>
        <p:nvSpPr>
          <p:cNvPr id="495" name="Google Shape;4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7. Plan de Control</a:t>
            </a:r>
            <a:endParaRPr/>
          </a:p>
          <a:p>
            <a:pPr marL="457200" marR="0" lvl="0" indent="-298450" algn="l" rtl="0">
              <a:lnSpc>
                <a:spcPct val="100000"/>
              </a:lnSpc>
              <a:spcBef>
                <a:spcPts val="0"/>
              </a:spcBef>
              <a:spcAft>
                <a:spcPts val="0"/>
              </a:spcAft>
              <a:buClr>
                <a:srgbClr val="000000"/>
              </a:buClr>
              <a:buSzPts val="1100"/>
              <a:buFont typeface="Arial"/>
              <a:buChar char="●"/>
            </a:pPr>
            <a:r>
              <a:rPr lang="es-ES"/>
              <a:t>El plan de control documenta cómo controlaremos las causas raíz identificadas:</a:t>
            </a:r>
            <a:endParaRPr/>
          </a:p>
          <a:p>
            <a:pPr marL="457200" lvl="0" indent="-298450" algn="l" rtl="0">
              <a:lnSpc>
                <a:spcPct val="100000"/>
              </a:lnSpc>
              <a:spcBef>
                <a:spcPts val="0"/>
              </a:spcBef>
              <a:spcAft>
                <a:spcPts val="0"/>
              </a:spcAft>
              <a:buSzPts val="1100"/>
              <a:buFont typeface="Arial"/>
              <a:buChar char="•"/>
            </a:pPr>
            <a:r>
              <a:rPr lang="es-ES"/>
              <a:t>Definimos la etapa o paso a controlar, el parámetro crítico, los límites de especificación, el método de medición, y el método de control.</a:t>
            </a:r>
            <a:endParaRPr/>
          </a:p>
          <a:p>
            <a:pPr marL="457200" lvl="0" indent="-298450" algn="l" rtl="0">
              <a:lnSpc>
                <a:spcPct val="100000"/>
              </a:lnSpc>
              <a:spcBef>
                <a:spcPts val="0"/>
              </a:spcBef>
              <a:spcAft>
                <a:spcPts val="0"/>
              </a:spcAft>
              <a:buSzPts val="1100"/>
              <a:buFont typeface="Arial"/>
              <a:buChar char="•"/>
            </a:pPr>
            <a:r>
              <a:rPr lang="es-ES"/>
              <a:t>Establecemos el tamaño y frecuencia de la muestra, quién realiza la medición y dónde se almacena la información.</a:t>
            </a:r>
            <a:endParaRPr/>
          </a:p>
          <a:p>
            <a:pPr marL="457200" lvl="0" indent="-298450" algn="l" rtl="0">
              <a:lnSpc>
                <a:spcPct val="100000"/>
              </a:lnSpc>
              <a:spcBef>
                <a:spcPts val="0"/>
              </a:spcBef>
              <a:spcAft>
                <a:spcPts val="0"/>
              </a:spcAft>
              <a:buSzPts val="1100"/>
              <a:buFont typeface="Arial"/>
              <a:buChar char="•"/>
            </a:pPr>
            <a:r>
              <a:rPr lang="es-ES"/>
              <a:t>Documentamos esto en un SOP (Procedimiento Estándar de Trabajo).</a:t>
            </a:r>
            <a:endParaRPr/>
          </a:p>
          <a:p>
            <a:pPr marL="0" lvl="0" indent="0" algn="l" rtl="0">
              <a:lnSpc>
                <a:spcPct val="100000"/>
              </a:lnSpc>
              <a:spcBef>
                <a:spcPts val="0"/>
              </a:spcBef>
              <a:spcAft>
                <a:spcPts val="0"/>
              </a:spcAft>
              <a:buSzPts val="1100"/>
              <a:buNone/>
            </a:pPr>
            <a:endParaRPr/>
          </a:p>
        </p:txBody>
      </p:sp>
      <p:sp>
        <p:nvSpPr>
          <p:cNvPr id="506" name="Google Shape;5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Poner las lecciones aprendidas sobre el proyecto reallas herramientas y experiencias ganadas o relacionadas con lecciones sobre eventualidades o situaciones que debieron ser obstáculos en el proyecto y como fueron superadas.</a:t>
            </a:r>
            <a:endParaRPr/>
          </a:p>
          <a:p>
            <a:pPr marL="0" lvl="0" indent="0" algn="l" rtl="0">
              <a:lnSpc>
                <a:spcPct val="100000"/>
              </a:lnSpc>
              <a:spcBef>
                <a:spcPts val="0"/>
              </a:spcBef>
              <a:spcAft>
                <a:spcPts val="0"/>
              </a:spcAft>
              <a:buSzPts val="1100"/>
              <a:buNone/>
            </a:pPr>
            <a:endParaRPr/>
          </a:p>
        </p:txBody>
      </p:sp>
      <p:sp>
        <p:nvSpPr>
          <p:cNvPr id="527" name="Google Shape;5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-Incluir esta información en la hoja el nombre del proyecto.</a:t>
            </a:r>
            <a:endParaRPr/>
          </a:p>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-Poner en esta Hoja  el Nombre completo (como aparece en el acta de nacimiento) + Generación + Nombre del proyecto + Indicar si el proyecto es trabajado en equipo o individual + Ahorros anualizados en USD , Empresa o institución y correo electrónico. </a:t>
            </a: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dirty="0"/>
              <a:t>Síntesis en el A3</a:t>
            </a:r>
            <a:endParaRPr dirty="0"/>
          </a:p>
          <a:p>
            <a:pPr marL="457200" marR="0" lvl="0" indent="-298450" algn="l" rtl="0">
              <a:lnSpc>
                <a:spcPct val="100000"/>
              </a:lnSpc>
              <a:spcBef>
                <a:spcPts val="0"/>
              </a:spcBef>
              <a:spcAft>
                <a:spcPts val="0"/>
              </a:spcAft>
              <a:buClr>
                <a:srgbClr val="000000"/>
              </a:buClr>
              <a:buSzPts val="1100"/>
              <a:buFont typeface="Arial"/>
              <a:buChar char="●"/>
            </a:pPr>
            <a:r>
              <a:rPr lang="es-ES" dirty="0"/>
              <a:t>Toda la información recolectada se sintetiza en el A3 de la siguiente manera:</a:t>
            </a:r>
            <a:endParaRPr dirty="0"/>
          </a:p>
          <a:p>
            <a:pPr marL="457200" lvl="0" indent="-298450" algn="l" rtl="0">
              <a:lnSpc>
                <a:spcPct val="100000"/>
              </a:lnSpc>
              <a:spcBef>
                <a:spcPts val="0"/>
              </a:spcBef>
              <a:spcAft>
                <a:spcPts val="0"/>
              </a:spcAft>
              <a:buSzPts val="1100"/>
              <a:buFont typeface="Arial"/>
              <a:buChar char="•"/>
            </a:pPr>
            <a:r>
              <a:rPr lang="es-ES" b="1" dirty="0"/>
              <a:t>Apartado 1</a:t>
            </a:r>
            <a:r>
              <a:rPr lang="es-ES" dirty="0"/>
              <a:t>: Definición del problema con el 5W2H.</a:t>
            </a:r>
            <a:endParaRPr dirty="0"/>
          </a:p>
          <a:p>
            <a:pPr marL="457200" lvl="0" indent="-298450" algn="l" rtl="0">
              <a:lnSpc>
                <a:spcPct val="100000"/>
              </a:lnSpc>
              <a:spcBef>
                <a:spcPts val="0"/>
              </a:spcBef>
              <a:spcAft>
                <a:spcPts val="0"/>
              </a:spcAft>
              <a:buSzPts val="1100"/>
              <a:buFont typeface="Arial"/>
              <a:buChar char="•"/>
            </a:pPr>
            <a:r>
              <a:rPr lang="es-ES" b="1" dirty="0"/>
              <a:t>Apartado 2</a:t>
            </a:r>
            <a:r>
              <a:rPr lang="es-ES" dirty="0"/>
              <a:t>: Resumen del </a:t>
            </a:r>
            <a:r>
              <a:rPr lang="es-ES" dirty="0" err="1"/>
              <a:t>swimlane</a:t>
            </a:r>
            <a:r>
              <a:rPr lang="es-ES" dirty="0"/>
              <a:t> y situación actual.</a:t>
            </a:r>
            <a:endParaRPr dirty="0"/>
          </a:p>
          <a:p>
            <a:pPr marL="457200" lvl="0" indent="-298450" algn="l" rtl="0">
              <a:lnSpc>
                <a:spcPct val="100000"/>
              </a:lnSpc>
              <a:spcBef>
                <a:spcPts val="0"/>
              </a:spcBef>
              <a:spcAft>
                <a:spcPts val="0"/>
              </a:spcAft>
              <a:buSzPts val="1100"/>
              <a:buFont typeface="Arial"/>
              <a:buChar char="•"/>
            </a:pPr>
            <a:r>
              <a:rPr lang="es-ES" b="1" dirty="0"/>
              <a:t>Apartado 3</a:t>
            </a:r>
            <a:r>
              <a:rPr lang="es-ES" dirty="0"/>
              <a:t>: Metas y objetivos específicos.</a:t>
            </a:r>
            <a:endParaRPr dirty="0"/>
          </a:p>
          <a:p>
            <a:pPr marL="457200" lvl="0" indent="-298450" algn="l" rtl="0">
              <a:lnSpc>
                <a:spcPct val="100000"/>
              </a:lnSpc>
              <a:spcBef>
                <a:spcPts val="0"/>
              </a:spcBef>
              <a:spcAft>
                <a:spcPts val="0"/>
              </a:spcAft>
              <a:buSzPts val="1100"/>
              <a:buFont typeface="Arial"/>
              <a:buChar char="•"/>
            </a:pPr>
            <a:r>
              <a:rPr lang="es-ES" b="1" dirty="0"/>
              <a:t>Apartado 4</a:t>
            </a:r>
            <a:r>
              <a:rPr lang="es-ES" dirty="0"/>
              <a:t>: Herramientas utilizadas (Ishikawa, árbol causal, Pareto) y breves descripciones de las causas raíces.</a:t>
            </a:r>
            <a:endParaRPr dirty="0"/>
          </a:p>
          <a:p>
            <a:pPr marL="457200" lvl="0" indent="-298450" algn="l" rtl="0">
              <a:lnSpc>
                <a:spcPct val="100000"/>
              </a:lnSpc>
              <a:spcBef>
                <a:spcPts val="0"/>
              </a:spcBef>
              <a:spcAft>
                <a:spcPts val="0"/>
              </a:spcAft>
              <a:buSzPts val="1100"/>
              <a:buFont typeface="Arial"/>
              <a:buChar char="•"/>
            </a:pPr>
            <a:r>
              <a:rPr lang="es-ES" b="1" dirty="0"/>
              <a:t>Apartado 5</a:t>
            </a:r>
            <a:r>
              <a:rPr lang="es-ES" dirty="0"/>
              <a:t>: Propuestas de mejora y cómo afectan las causas raíz.</a:t>
            </a:r>
            <a:endParaRPr dirty="0"/>
          </a:p>
          <a:p>
            <a:pPr marL="457200" lvl="0" indent="-298450" algn="l" rtl="0">
              <a:lnSpc>
                <a:spcPct val="100000"/>
              </a:lnSpc>
              <a:spcBef>
                <a:spcPts val="0"/>
              </a:spcBef>
              <a:spcAft>
                <a:spcPts val="0"/>
              </a:spcAft>
              <a:buSzPts val="1100"/>
              <a:buFont typeface="Arial"/>
              <a:buChar char="•"/>
            </a:pPr>
            <a:r>
              <a:rPr lang="es-ES" b="1" dirty="0"/>
              <a:t>Apartado 6</a:t>
            </a:r>
            <a:r>
              <a:rPr lang="es-ES" dirty="0"/>
              <a:t>: Plan de acción resumido con actividades, responsables y fechas.</a:t>
            </a:r>
            <a:endParaRPr dirty="0"/>
          </a:p>
          <a:p>
            <a:pPr marL="457200" lvl="0" indent="-298450" algn="l" rtl="0">
              <a:lnSpc>
                <a:spcPct val="100000"/>
              </a:lnSpc>
              <a:spcBef>
                <a:spcPts val="0"/>
              </a:spcBef>
              <a:spcAft>
                <a:spcPts val="0"/>
              </a:spcAft>
              <a:buSzPts val="1100"/>
              <a:buFont typeface="Arial"/>
              <a:buChar char="•"/>
            </a:pPr>
            <a:r>
              <a:rPr lang="es-ES" b="1" dirty="0"/>
              <a:t>Apartado 7</a:t>
            </a:r>
            <a:r>
              <a:rPr lang="es-ES" dirty="0"/>
              <a:t>: Problemas anticipados, medidas de control y lecciones aprendidas.</a:t>
            </a:r>
            <a:endParaRPr dirty="0"/>
          </a:p>
          <a:p>
            <a:pPr marL="0" lvl="0" indent="0" algn="l" rtl="0">
              <a:lnSpc>
                <a:spcPct val="100000"/>
              </a:lnSpc>
              <a:spcBef>
                <a:spcPts val="0"/>
              </a:spcBef>
              <a:spcAft>
                <a:spcPts val="0"/>
              </a:spcAft>
              <a:buSzPts val="1100"/>
              <a:buNone/>
            </a:pPr>
            <a:endParaRPr dirty="0"/>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dirty="0"/>
              <a:t>1. Definición del Problema</a:t>
            </a:r>
            <a:endParaRPr dirty="0"/>
          </a:p>
          <a:p>
            <a:pPr marL="457200" marR="0" lvl="0" indent="-298450" algn="l" rtl="0">
              <a:lnSpc>
                <a:spcPct val="100000"/>
              </a:lnSpc>
              <a:spcBef>
                <a:spcPts val="0"/>
              </a:spcBef>
              <a:spcAft>
                <a:spcPts val="0"/>
              </a:spcAft>
              <a:buClr>
                <a:srgbClr val="000000"/>
              </a:buClr>
              <a:buSzPts val="1100"/>
              <a:buFont typeface="Arial"/>
              <a:buChar char="●"/>
            </a:pPr>
            <a:r>
              <a:rPr lang="es-ES" dirty="0"/>
              <a:t>Para empezar con nuestros proyectos, utilizamos la herramienta conocida como el 5W2H. Esta herramienta nos ayuda a definir el problema respondiendo preguntas clave:</a:t>
            </a:r>
            <a:endParaRPr dirty="0"/>
          </a:p>
          <a:p>
            <a:pPr marL="457200" lvl="0" indent="-298450" algn="l" rtl="0">
              <a:lnSpc>
                <a:spcPct val="100000"/>
              </a:lnSpc>
              <a:spcBef>
                <a:spcPts val="0"/>
              </a:spcBef>
              <a:spcAft>
                <a:spcPts val="0"/>
              </a:spcAft>
              <a:buSzPts val="1100"/>
              <a:buFont typeface="Arial"/>
              <a:buChar char="•"/>
            </a:pPr>
            <a:r>
              <a:rPr lang="es-ES" dirty="0"/>
              <a:t>¿Cuál es el problema?</a:t>
            </a:r>
            <a:endParaRPr dirty="0"/>
          </a:p>
          <a:p>
            <a:pPr marL="457200" lvl="0" indent="-298450" algn="l" rtl="0">
              <a:lnSpc>
                <a:spcPct val="100000"/>
              </a:lnSpc>
              <a:spcBef>
                <a:spcPts val="0"/>
              </a:spcBef>
              <a:spcAft>
                <a:spcPts val="0"/>
              </a:spcAft>
              <a:buSzPts val="1100"/>
              <a:buFont typeface="Arial"/>
              <a:buChar char="•"/>
            </a:pPr>
            <a:r>
              <a:rPr lang="es-ES" dirty="0"/>
              <a:t>¿Quién es el cliente (interno o externo) más afectado por el problema?</a:t>
            </a:r>
            <a:endParaRPr dirty="0"/>
          </a:p>
          <a:p>
            <a:pPr marL="457200" lvl="0" indent="-298450" algn="l" rtl="0">
              <a:lnSpc>
                <a:spcPct val="100000"/>
              </a:lnSpc>
              <a:spcBef>
                <a:spcPts val="0"/>
              </a:spcBef>
              <a:spcAft>
                <a:spcPts val="0"/>
              </a:spcAft>
              <a:buSzPts val="1100"/>
              <a:buFont typeface="Arial"/>
              <a:buChar char="•"/>
            </a:pPr>
            <a:r>
              <a:rPr lang="es-ES" dirty="0"/>
              <a:t>¿Cuáles son los criterios críticos en términos de calidad, entrega y costos?</a:t>
            </a:r>
            <a:endParaRPr dirty="0"/>
          </a:p>
          <a:p>
            <a:pPr marL="457200" lvl="0" indent="-298450" algn="l" rtl="0">
              <a:lnSpc>
                <a:spcPct val="100000"/>
              </a:lnSpc>
              <a:spcBef>
                <a:spcPts val="0"/>
              </a:spcBef>
              <a:spcAft>
                <a:spcPts val="0"/>
              </a:spcAft>
              <a:buSzPts val="1100"/>
              <a:buFont typeface="Arial"/>
              <a:buChar char="•"/>
            </a:pPr>
            <a:r>
              <a:rPr lang="es-ES" dirty="0"/>
              <a:t>¿Cuál es la medición del problema, si es que existe?</a:t>
            </a:r>
            <a:endParaRPr dirty="0"/>
          </a:p>
          <a:p>
            <a:pPr marL="457200" lvl="0" indent="-298450" algn="l" rtl="0">
              <a:lnSpc>
                <a:spcPct val="100000"/>
              </a:lnSpc>
              <a:spcBef>
                <a:spcPts val="0"/>
              </a:spcBef>
              <a:spcAft>
                <a:spcPts val="0"/>
              </a:spcAft>
              <a:buSzPts val="1100"/>
              <a:buFont typeface="Arial"/>
              <a:buChar char="•"/>
            </a:pPr>
            <a:r>
              <a:rPr lang="es-ES" dirty="0"/>
              <a:t>¿Dónde y cuándo fue observado el problema por primera vez?</a:t>
            </a:r>
            <a:endParaRPr dirty="0"/>
          </a:p>
          <a:p>
            <a:pPr marL="457200" lvl="0" indent="-298450" algn="l" rtl="0">
              <a:lnSpc>
                <a:spcPct val="100000"/>
              </a:lnSpc>
              <a:spcBef>
                <a:spcPts val="0"/>
              </a:spcBef>
              <a:spcAft>
                <a:spcPts val="0"/>
              </a:spcAft>
              <a:buSzPts val="1100"/>
              <a:buFont typeface="Arial"/>
              <a:buChar char="•"/>
            </a:pPr>
            <a:r>
              <a:rPr lang="es-ES" dirty="0"/>
              <a:t>¿Cuál es la magnitud del problema dentro del negocio?</a:t>
            </a:r>
            <a:endParaRPr dirty="0"/>
          </a:p>
          <a:p>
            <a:pPr marL="457200" marR="0" lvl="0" indent="-298450" algn="l" rtl="0">
              <a:lnSpc>
                <a:spcPct val="100000"/>
              </a:lnSpc>
              <a:spcBef>
                <a:spcPts val="0"/>
              </a:spcBef>
              <a:spcAft>
                <a:spcPts val="0"/>
              </a:spcAft>
              <a:buClr>
                <a:srgbClr val="000000"/>
              </a:buClr>
              <a:buSzPts val="1100"/>
              <a:buFont typeface="Arial"/>
              <a:buChar char="●"/>
            </a:pPr>
            <a:r>
              <a:rPr lang="es-ES" dirty="0"/>
              <a:t>Con esta información, hacemos un resumen completo del problema para incluirlo en la sección de antecedentes del A3.</a:t>
            </a:r>
            <a:endParaRPr dirty="0"/>
          </a:p>
          <a:p>
            <a:pPr marL="0" lvl="0" indent="0" algn="l" rtl="0">
              <a:lnSpc>
                <a:spcPct val="100000"/>
              </a:lnSpc>
              <a:spcBef>
                <a:spcPts val="0"/>
              </a:spcBef>
              <a:spcAft>
                <a:spcPts val="0"/>
              </a:spcAft>
              <a:buSzPts val="1100"/>
              <a:buNone/>
            </a:pPr>
            <a:endParaRPr dirty="0"/>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a:t>2. Una vez completada la definición del problema, procedemos a mapear el proceso utilizando el swimlane. Esta herramienta de mapeo identifica las áreas y pasos involucrados, las decisiones que se toman y cómo ocurre el proceso. Durante este mapeo, identificamos:</a:t>
            </a:r>
            <a:endParaRPr/>
          </a:p>
          <a:p>
            <a:pPr marL="457200" lvl="0" indent="-298450" algn="l" rtl="0">
              <a:lnSpc>
                <a:spcPct val="100000"/>
              </a:lnSpc>
              <a:spcBef>
                <a:spcPts val="0"/>
              </a:spcBef>
              <a:spcAft>
                <a:spcPts val="0"/>
              </a:spcAft>
              <a:buSzPts val="1100"/>
              <a:buFont typeface="Arial"/>
              <a:buChar char="•"/>
            </a:pPr>
            <a:r>
              <a:rPr lang="es-ES"/>
              <a:t>Operaciones manuales</a:t>
            </a:r>
            <a:endParaRPr/>
          </a:p>
          <a:p>
            <a:pPr marL="457200" lvl="0" indent="-298450" algn="l" rtl="0">
              <a:lnSpc>
                <a:spcPct val="100000"/>
              </a:lnSpc>
              <a:spcBef>
                <a:spcPts val="0"/>
              </a:spcBef>
              <a:spcAft>
                <a:spcPts val="0"/>
              </a:spcAft>
              <a:buSzPts val="1100"/>
              <a:buFont typeface="Arial"/>
              <a:buChar char="•"/>
            </a:pPr>
            <a:r>
              <a:rPr lang="es-ES"/>
              <a:t>Cuellos de botella</a:t>
            </a:r>
            <a:endParaRPr/>
          </a:p>
          <a:p>
            <a:pPr marL="457200" lvl="0" indent="-298450" algn="l" rtl="0">
              <a:lnSpc>
                <a:spcPct val="100000"/>
              </a:lnSpc>
              <a:spcBef>
                <a:spcPts val="0"/>
              </a:spcBef>
              <a:spcAft>
                <a:spcPts val="0"/>
              </a:spcAft>
              <a:buSzPts val="1100"/>
              <a:buFont typeface="Arial"/>
              <a:buChar char="•"/>
            </a:pPr>
            <a:r>
              <a:rPr lang="es-ES"/>
              <a:t>Tiempos asociados a cada paso</a:t>
            </a:r>
            <a:endParaRPr/>
          </a:p>
          <a:p>
            <a:pPr marL="457200" lvl="0" indent="-298450" algn="l" rtl="0">
              <a:lnSpc>
                <a:spcPct val="100000"/>
              </a:lnSpc>
              <a:spcBef>
                <a:spcPts val="0"/>
              </a:spcBef>
              <a:spcAft>
                <a:spcPts val="0"/>
              </a:spcAft>
              <a:buSzPts val="1100"/>
              <a:buFont typeface="Arial"/>
              <a:buChar char="•"/>
            </a:pPr>
            <a:r>
              <a:rPr lang="es-ES"/>
              <a:t>Si cada operación agrega valor, no agrega valor, o es una operación necesaria sin agregar valor</a:t>
            </a:r>
            <a:endParaRPr/>
          </a:p>
          <a:p>
            <a:pPr marL="457200" marR="0" lvl="0" indent="-298450" algn="l" rtl="0">
              <a:lnSpc>
                <a:spcPct val="100000"/>
              </a:lnSpc>
              <a:spcBef>
                <a:spcPts val="0"/>
              </a:spcBef>
              <a:spcAft>
                <a:spcPts val="0"/>
              </a:spcAft>
              <a:buClr>
                <a:srgbClr val="000000"/>
              </a:buClr>
              <a:buSzPts val="1100"/>
              <a:buFont typeface="Arial"/>
              <a:buChar char="●"/>
            </a:pPr>
            <a:r>
              <a:rPr lang="es-ES"/>
              <a:t>Finalizado el swimlane, realizamos un resumen de la situación actual, visualizando cómo estamos actualmente en este proceso o procedimientos.</a:t>
            </a:r>
            <a:endParaRPr/>
          </a:p>
          <a:p>
            <a:pPr marL="0" lvl="0" indent="0" algn="l" rtl="0">
              <a:lnSpc>
                <a:spcPct val="100000"/>
              </a:lnSpc>
              <a:spcBef>
                <a:spcPts val="0"/>
              </a:spcBef>
              <a:spcAft>
                <a:spcPts val="0"/>
              </a:spcAft>
              <a:buSzPts val="1100"/>
              <a:buNone/>
            </a:pPr>
            <a:endParaRPr/>
          </a:p>
        </p:txBody>
      </p:sp>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b="1"/>
              <a:t>3. Objetivos SMART</a:t>
            </a:r>
            <a:endParaRPr/>
          </a:p>
          <a:p>
            <a:pPr marL="457200" marR="0" lvl="0" indent="-298450" algn="l" rtl="0">
              <a:lnSpc>
                <a:spcPct val="100000"/>
              </a:lnSpc>
              <a:spcBef>
                <a:spcPts val="0"/>
              </a:spcBef>
              <a:spcAft>
                <a:spcPts val="0"/>
              </a:spcAft>
              <a:buClr>
                <a:srgbClr val="000000"/>
              </a:buClr>
              <a:buSzPts val="1100"/>
              <a:buFont typeface="Arial"/>
              <a:buChar char="●"/>
            </a:pPr>
            <a:r>
              <a:rPr lang="es-ES"/>
              <a:t>Para asegurar el éxito en nuestros proyectos, establecemos objetivos SMART: Specific (Específico), Measurable (Medible), Achievable (Alcanzable), Relevant (Relevante) y Time-bound (Con límite de tiempo).</a:t>
            </a:r>
            <a:endParaRPr/>
          </a:p>
          <a:p>
            <a:pPr marL="457200" lvl="0" indent="-298450" algn="l" rtl="0">
              <a:lnSpc>
                <a:spcPct val="100000"/>
              </a:lnSpc>
              <a:spcBef>
                <a:spcPts val="0"/>
              </a:spcBef>
              <a:spcAft>
                <a:spcPts val="0"/>
              </a:spcAft>
              <a:buSzPts val="1100"/>
              <a:buFont typeface="Arial"/>
              <a:buAutoNum type="arabicPeriod"/>
            </a:pPr>
            <a:r>
              <a:rPr lang="es-ES" b="1"/>
              <a:t>Specific (Específico)</a:t>
            </a:r>
            <a:r>
              <a:rPr lang="es-ES"/>
              <a:t>: Definimos claramente qué queremos lograr, quién está involucrado, dónde y por qué es importante. Ejemplo: "Reducir el tiempo de procesamiento de órdenes en el departamento de ventas en un 20%."</a:t>
            </a:r>
            <a:endParaRPr/>
          </a:p>
          <a:p>
            <a:pPr marL="457200" lvl="0" indent="-298450" algn="l" rtl="0">
              <a:lnSpc>
                <a:spcPct val="100000"/>
              </a:lnSpc>
              <a:spcBef>
                <a:spcPts val="0"/>
              </a:spcBef>
              <a:spcAft>
                <a:spcPts val="0"/>
              </a:spcAft>
              <a:buSzPts val="1100"/>
              <a:buFont typeface="Arial"/>
              <a:buAutoNum type="arabicPeriod"/>
            </a:pPr>
            <a:r>
              <a:rPr lang="es-ES" b="1"/>
              <a:t>Measurable (Medible)</a:t>
            </a:r>
            <a:r>
              <a:rPr lang="es-ES"/>
              <a:t>: Establecemos criterios concretos para evaluar el progreso y el éxito. Ejemplo: "Reducir el tiempo de procesamiento de órdenes de 10 días a 8 días."</a:t>
            </a:r>
            <a:endParaRPr/>
          </a:p>
          <a:p>
            <a:pPr marL="457200" lvl="0" indent="-298450" algn="l" rtl="0">
              <a:lnSpc>
                <a:spcPct val="100000"/>
              </a:lnSpc>
              <a:spcBef>
                <a:spcPts val="0"/>
              </a:spcBef>
              <a:spcAft>
                <a:spcPts val="0"/>
              </a:spcAft>
              <a:buSzPts val="1100"/>
              <a:buFont typeface="Arial"/>
              <a:buAutoNum type="arabicPeriod"/>
            </a:pPr>
            <a:r>
              <a:rPr lang="es-ES" b="1"/>
              <a:t>Achievable (Alcanzable)</a:t>
            </a:r>
            <a:r>
              <a:rPr lang="es-ES"/>
              <a:t>: Aseguramos que el objetivo sea realista y posible con los recursos disponibles. Ejemplo: "Implementar un nuevo software de gestión de pedidos para lograr la reducción."</a:t>
            </a:r>
            <a:endParaRPr/>
          </a:p>
          <a:p>
            <a:pPr marL="457200" lvl="0" indent="-298450" algn="l" rtl="0">
              <a:lnSpc>
                <a:spcPct val="100000"/>
              </a:lnSpc>
              <a:spcBef>
                <a:spcPts val="0"/>
              </a:spcBef>
              <a:spcAft>
                <a:spcPts val="0"/>
              </a:spcAft>
              <a:buSzPts val="1100"/>
              <a:buFont typeface="Arial"/>
              <a:buAutoNum type="arabicPeriod"/>
            </a:pPr>
            <a:r>
              <a:rPr lang="es-ES" b="1"/>
              <a:t>Relevant (Relevante)</a:t>
            </a:r>
            <a:r>
              <a:rPr lang="es-ES"/>
              <a:t>: Nos aseguramos de que el objetivo sea significativo y alineado con los objetivos generales del negocio. Ejemplo: "Mejorar la satisfacción del cliente y aumentar las ventas repetitivas."</a:t>
            </a:r>
            <a:endParaRPr/>
          </a:p>
          <a:p>
            <a:pPr marL="457200" lvl="0" indent="-298450" algn="l" rtl="0">
              <a:lnSpc>
                <a:spcPct val="100000"/>
              </a:lnSpc>
              <a:spcBef>
                <a:spcPts val="0"/>
              </a:spcBef>
              <a:spcAft>
                <a:spcPts val="0"/>
              </a:spcAft>
              <a:buSzPts val="1100"/>
              <a:buFont typeface="Arial"/>
              <a:buAutoNum type="arabicPeriod"/>
            </a:pPr>
            <a:r>
              <a:rPr lang="es-ES" b="1"/>
              <a:t>Time-bound (Con límite de tiempo)</a:t>
            </a:r>
            <a:r>
              <a:rPr lang="es-ES"/>
              <a:t>: Definimos un plazo claro para la consecución del objetivo. Ejemplo: "Reducir el tiempo de procesamiento en un período de 6 meses."</a:t>
            </a:r>
            <a:endParaRPr/>
          </a:p>
          <a:p>
            <a:pPr marL="457200" marR="0" lvl="0" indent="-298450" algn="l" rtl="0">
              <a:lnSpc>
                <a:spcPct val="100000"/>
              </a:lnSpc>
              <a:spcBef>
                <a:spcPts val="0"/>
              </a:spcBef>
              <a:spcAft>
                <a:spcPts val="0"/>
              </a:spcAft>
              <a:buClr>
                <a:srgbClr val="000000"/>
              </a:buClr>
              <a:buSzPts val="1100"/>
              <a:buFont typeface="Arial"/>
              <a:buChar char="●"/>
            </a:pPr>
            <a:r>
              <a:rPr lang="es-ES" b="1"/>
              <a:t>Aplicación en el A3</a:t>
            </a:r>
            <a:endParaRPr/>
          </a:p>
          <a:p>
            <a:pPr marL="457200" lvl="0" indent="-298450" algn="l" rtl="0">
              <a:lnSpc>
                <a:spcPct val="100000"/>
              </a:lnSpc>
              <a:spcBef>
                <a:spcPts val="0"/>
              </a:spcBef>
              <a:spcAft>
                <a:spcPts val="0"/>
              </a:spcAft>
              <a:buSzPts val="1100"/>
              <a:buFont typeface="Arial"/>
              <a:buChar char="•"/>
            </a:pPr>
            <a:r>
              <a:rPr lang="es-ES" b="1"/>
              <a:t>Apartado 3</a:t>
            </a:r>
            <a:r>
              <a:rPr lang="es-ES"/>
              <a:t>: Establecemos metas y objetivos específicos y realizables.</a:t>
            </a:r>
            <a:endParaRPr/>
          </a:p>
          <a:p>
            <a:pPr marL="0" lvl="0" indent="0" algn="l" rtl="0">
              <a:lnSpc>
                <a:spcPct val="100000"/>
              </a:lnSpc>
              <a:spcBef>
                <a:spcPts val="0"/>
              </a:spcBef>
              <a:spcAft>
                <a:spcPts val="0"/>
              </a:spcAft>
              <a:buSzPts val="1100"/>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primera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Ishikawa</a:t>
            </a:r>
            <a:r>
              <a:rPr lang="es-ES"/>
              <a:t>: Aquí se enuncia brevemente el problema (efecto) y se identifican las causas raíz utilizando las 6M (Mano de obra, Máquinas y herramientas, Metodologías, Mediciones, Materiales y Medio ambiente). Evitamos utilizar "no" y "falta“ ya que estas palabras nos indican que debemos de indagar más en la causa raíz para ser más específicos.</a:t>
            </a:r>
            <a:endParaRPr/>
          </a:p>
          <a:p>
            <a:pPr marL="0" lvl="0" indent="0" algn="l" rtl="0">
              <a:lnSpc>
                <a:spcPct val="100000"/>
              </a:lnSpc>
              <a:spcBef>
                <a:spcPts val="0"/>
              </a:spcBef>
              <a:spcAft>
                <a:spcPts val="0"/>
              </a:spcAft>
              <a:buSzPts val="1100"/>
              <a:buNone/>
            </a:pPr>
            <a:endParaRPr/>
          </a:p>
        </p:txBody>
      </p:sp>
      <p:sp>
        <p:nvSpPr>
          <p:cNvPr id="264" name="Google Shape;2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 Árbol causal</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segunda herramienta principal:</a:t>
            </a:r>
            <a:endParaRPr/>
          </a:p>
          <a:p>
            <a:pPr marL="457200" lvl="0" indent="-298450" algn="l" rtl="0">
              <a:lnSpc>
                <a:spcPct val="100000"/>
              </a:lnSpc>
              <a:spcBef>
                <a:spcPts val="0"/>
              </a:spcBef>
              <a:spcAft>
                <a:spcPts val="0"/>
              </a:spcAft>
              <a:buSzPts val="1100"/>
              <a:buFont typeface="Arial"/>
              <a:buAutoNum type="arabicPeriod"/>
            </a:pPr>
            <a:r>
              <a:rPr lang="es-ES" b="1"/>
              <a:t>Árbol Causal</a:t>
            </a:r>
            <a:r>
              <a:rPr lang="es-ES"/>
              <a:t>: Trabajamos en conjunto con Ishikawa para identificar y confirmar las causas raíz mediante los 5 porqués. Proponemos contramedidas que posteriormente se documentarán en el brainstorming.</a:t>
            </a:r>
            <a:endParaRPr/>
          </a:p>
          <a:p>
            <a:pPr marL="0" lvl="0" indent="0" algn="l" rtl="0">
              <a:lnSpc>
                <a:spcPct val="100000"/>
              </a:lnSpc>
              <a:spcBef>
                <a:spcPts val="0"/>
              </a:spcBef>
              <a:spcAft>
                <a:spcPts val="0"/>
              </a:spcAft>
              <a:buSzPts val="1100"/>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tercera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Pareto</a:t>
            </a:r>
            <a:r>
              <a:rPr lang="es-ES"/>
              <a:t>: Cuantificamos las causas raíz, identificando las más frecuentes para aplicar el principio 80/20 (atacar el 20% de las causas que generan el 80% de los problemas).</a:t>
            </a:r>
            <a:endParaRPr/>
          </a:p>
          <a:p>
            <a:pPr marL="457200" lvl="0" indent="-22860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r>
              <a:rPr lang="es-ES"/>
              <a:t>Las tres herramientas de análisis de causa raíz funcionan muy bien trabajando en su conjunto para mostrar todas las posibles causas raíz, las contramedidas y la frecuencia en las que  tienen su ocurrencia., y considerar que al menos una de las 3 puede estar presente en el proyecto de acuerdo con la naturaleza de este.</a:t>
            </a:r>
            <a:endParaRPr/>
          </a:p>
          <a:p>
            <a:pPr marL="158750" lvl="0" indent="0" algn="l" rtl="0">
              <a:lnSpc>
                <a:spcPct val="100000"/>
              </a:lnSpc>
              <a:spcBef>
                <a:spcPts val="0"/>
              </a:spcBef>
              <a:spcAft>
                <a:spcPts val="0"/>
              </a:spcAft>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a:t>También podemos utilizar herramientas estadísticas como R&amp;R, ANOVA y CPK para un análisis más completo del plan de medición.</a:t>
            </a:r>
            <a:endParaRPr/>
          </a:p>
          <a:p>
            <a:pPr marL="0" lvl="0" indent="0" algn="l" rtl="0">
              <a:lnSpc>
                <a:spcPct val="100000"/>
              </a:lnSpc>
              <a:spcBef>
                <a:spcPts val="0"/>
              </a:spcBef>
              <a:spcAft>
                <a:spcPts val="0"/>
              </a:spcAft>
              <a:buSzPts val="1100"/>
              <a:buNone/>
            </a:pPr>
            <a:endParaRPr/>
          </a:p>
        </p:txBody>
      </p:sp>
      <p:sp>
        <p:nvSpPr>
          <p:cNvPr id="460" name="Google Shape;46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a:spLocks noGrp="1"/>
          </p:cNvSpPr>
          <p:nvPr>
            <p:ph type="pic" idx="2"/>
          </p:nvPr>
        </p:nvSpPr>
        <p:spPr>
          <a:xfrm>
            <a:off x="5183188" y="987425"/>
            <a:ext cx="6172200" cy="4873625"/>
          </a:xfrm>
          <a:prstGeom prst="rect">
            <a:avLst/>
          </a:prstGeom>
          <a:noFill/>
          <a:ln>
            <a:noFill/>
          </a:ln>
        </p:spPr>
      </p:sp>
      <p:sp>
        <p:nvSpPr>
          <p:cNvPr id="64" name="Google Shape;64;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2.emf"/><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6.emf"/><Relationship Id="rId4" Type="http://schemas.openxmlformats.org/officeDocument/2006/relationships/image" Target="../media/image75.emf"/></Relationships>
</file>

<file path=ppt/slides/_rels/slide1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emf"/><Relationship Id="rId5" Type="http://schemas.openxmlformats.org/officeDocument/2006/relationships/package" Target="../embeddings/Microsoft_Excel_Binary_Worksheet.xlsb"/><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3.e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5401"/>
            <a:ext cx="12192000"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276225" y="295393"/>
            <a:ext cx="11658600" cy="18774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MX" sz="4800" b="1" i="1" u="none" strike="noStrike" cap="none" dirty="0">
                <a:solidFill>
                  <a:schemeClr val="bg1"/>
                </a:solidFill>
                <a:latin typeface="Calibri"/>
                <a:ea typeface="Calibri"/>
                <a:cs typeface="Calibri"/>
                <a:sym typeface="Calibri"/>
              </a:rPr>
              <a:t>Proyecto Integrador</a:t>
            </a:r>
            <a:endParaRPr sz="1400" b="0" i="0" u="none" strike="noStrike" cap="none" dirty="0">
              <a:solidFill>
                <a:schemeClr val="bg1"/>
              </a:solidFil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MX" sz="2800" b="1" i="1" u="none" strike="noStrike" cap="none" dirty="0">
                <a:solidFill>
                  <a:schemeClr val="bg1"/>
                </a:solidFill>
                <a:latin typeface="Calibri"/>
                <a:ea typeface="Calibri"/>
                <a:cs typeface="Calibri"/>
                <a:sym typeface="Calibri"/>
              </a:rPr>
              <a:t>Sistemas de Manufactura</a:t>
            </a:r>
            <a:endParaRPr sz="4000" b="1" i="1" u="none" strike="noStrike" cap="none"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4000" b="1" i="1" u="sng" strike="noStrike" cap="none" dirty="0">
              <a:solidFill>
                <a:schemeClr val="lt1"/>
              </a:solidFill>
              <a:latin typeface="Calibri"/>
              <a:ea typeface="Calibri"/>
              <a:cs typeface="Calibri"/>
              <a:sym typeface="Calibri"/>
            </a:endParaRPr>
          </a:p>
        </p:txBody>
      </p:sp>
      <p:sp>
        <p:nvSpPr>
          <p:cNvPr id="3" name="Google Shape;85;p1">
            <a:extLst>
              <a:ext uri="{FF2B5EF4-FFF2-40B4-BE49-F238E27FC236}">
                <a16:creationId xmlns:a16="http://schemas.microsoft.com/office/drawing/2014/main" id="{533E32DA-EC60-CDEC-9F7D-B3C4487CBB7D}"/>
              </a:ext>
            </a:extLst>
          </p:cNvPr>
          <p:cNvSpPr/>
          <p:nvPr/>
        </p:nvSpPr>
        <p:spPr>
          <a:xfrm>
            <a:off x="4086809" y="2172830"/>
            <a:ext cx="4018915" cy="4685665"/>
          </a:xfrm>
          <a:custGeom>
            <a:avLst/>
            <a:gdLst/>
            <a:ahLst/>
            <a:cxnLst/>
            <a:rect l="l" t="t" r="r" b="b"/>
            <a:pathLst>
              <a:path w="4018915" h="4685665" extrusionOk="0">
                <a:moveTo>
                  <a:pt x="0" y="4685169"/>
                </a:moveTo>
                <a:lnTo>
                  <a:pt x="0" y="0"/>
                </a:lnTo>
                <a:lnTo>
                  <a:pt x="4018381" y="0"/>
                </a:lnTo>
                <a:lnTo>
                  <a:pt x="4018381" y="4685169"/>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26" name="Picture 2" descr="Instituto Tecnológico de Querétaro">
            <a:extLst>
              <a:ext uri="{FF2B5EF4-FFF2-40B4-BE49-F238E27FC236}">
                <a16:creationId xmlns:a16="http://schemas.microsoft.com/office/drawing/2014/main" id="{7C46270C-AB0D-E187-84D2-AFE7F2F644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58" b="98539" l="1722" r="96270">
                        <a14:foregroundMark x1="76901" y1="93360" x2="76901" y2="93360"/>
                      </a14:backgroundRemoval>
                    </a14:imgEffect>
                  </a14:imgLayer>
                </a14:imgProps>
              </a:ext>
              <a:ext uri="{28A0092B-C50C-407E-A947-70E740481C1C}">
                <a14:useLocalDpi xmlns:a14="http://schemas.microsoft.com/office/drawing/2010/main" val="0"/>
              </a:ext>
            </a:extLst>
          </a:blip>
          <a:srcRect b="10256"/>
          <a:stretch/>
        </p:blipFill>
        <p:spPr bwMode="auto">
          <a:xfrm>
            <a:off x="4018280" y="2574387"/>
            <a:ext cx="4092006" cy="396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2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9"/>
          <p:cNvSpPr txBox="1">
            <a:spLocks noGrp="1"/>
          </p:cNvSpPr>
          <p:nvPr>
            <p:ph type="title"/>
          </p:nvPr>
        </p:nvSpPr>
        <p:spPr>
          <a:xfrm>
            <a:off x="828476" y="112378"/>
            <a:ext cx="10911968" cy="99834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ANOVAS/CPK/ R&amp;R/Pruebas Normalidad (Si aplican al proyecto)</a:t>
            </a:r>
            <a:endParaRPr sz="3200">
              <a:latin typeface="Century Gothic"/>
              <a:ea typeface="Century Gothic"/>
              <a:cs typeface="Century Gothic"/>
              <a:sym typeface="Century Gothic"/>
            </a:endParaRPr>
          </a:p>
        </p:txBody>
      </p:sp>
      <p:graphicFrame>
        <p:nvGraphicFramePr>
          <p:cNvPr id="9" name="Tabla 8">
            <a:extLst>
              <a:ext uri="{FF2B5EF4-FFF2-40B4-BE49-F238E27FC236}">
                <a16:creationId xmlns:a16="http://schemas.microsoft.com/office/drawing/2014/main" id="{384EE8AB-D3E9-43B4-AD86-109A175C0EBB}"/>
              </a:ext>
            </a:extLst>
          </p:cNvPr>
          <p:cNvGraphicFramePr>
            <a:graphicFrameLocks noGrp="1"/>
          </p:cNvGraphicFramePr>
          <p:nvPr>
            <p:extLst>
              <p:ext uri="{D42A27DB-BD31-4B8C-83A1-F6EECF244321}">
                <p14:modId xmlns:p14="http://schemas.microsoft.com/office/powerpoint/2010/main" val="4031483946"/>
              </p:ext>
            </p:extLst>
          </p:nvPr>
        </p:nvGraphicFramePr>
        <p:xfrm>
          <a:off x="84138" y="1347328"/>
          <a:ext cx="4696608" cy="1841355"/>
        </p:xfrm>
        <a:graphic>
          <a:graphicData uri="http://schemas.openxmlformats.org/drawingml/2006/table">
            <a:tbl>
              <a:tblPr/>
              <a:tblGrid>
                <a:gridCol w="2896974">
                  <a:extLst>
                    <a:ext uri="{9D8B030D-6E8A-4147-A177-3AD203B41FA5}">
                      <a16:colId xmlns:a16="http://schemas.microsoft.com/office/drawing/2014/main" val="1892462195"/>
                    </a:ext>
                  </a:extLst>
                </a:gridCol>
                <a:gridCol w="1799634">
                  <a:extLst>
                    <a:ext uri="{9D8B030D-6E8A-4147-A177-3AD203B41FA5}">
                      <a16:colId xmlns:a16="http://schemas.microsoft.com/office/drawing/2014/main" val="837643258"/>
                    </a:ext>
                  </a:extLst>
                </a:gridCol>
              </a:tblGrid>
              <a:tr h="219611">
                <a:tc>
                  <a:txBody>
                    <a:bodyPr/>
                    <a:lstStyle/>
                    <a:p>
                      <a:pPr algn="ctr" fontAlgn="ctr"/>
                      <a:r>
                        <a:rPr lang="es-MX" sz="1200" b="1" i="0" u="none" strike="noStrike" dirty="0">
                          <a:solidFill>
                            <a:srgbClr val="FFFFFF"/>
                          </a:solidFill>
                          <a:effectLst/>
                          <a:latin typeface="Calibri" panose="020F0502020204030204" pitchFamily="34" charset="0"/>
                        </a:rPr>
                        <a:t>Categorías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MX" sz="1200" b="1" i="0" u="none" strike="noStrike">
                          <a:solidFill>
                            <a:srgbClr val="FFFFFF"/>
                          </a:solidFill>
                          <a:effectLst/>
                          <a:latin typeface="Calibri" panose="020F0502020204030204" pitchFamily="34" charset="0"/>
                        </a:rPr>
                        <a:t>Frecuencias</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224020282"/>
                  </a:ext>
                </a:extLst>
              </a:tr>
              <a:tr h="202718">
                <a:tc>
                  <a:txBody>
                    <a:bodyPr/>
                    <a:lstStyle/>
                    <a:p>
                      <a:pPr algn="ctr" fontAlgn="b"/>
                      <a:r>
                        <a:rPr lang="es-MX" sz="1100" b="0" i="0" u="none" strike="noStrike" dirty="0">
                          <a:solidFill>
                            <a:srgbClr val="000000"/>
                          </a:solidFill>
                          <a:effectLst/>
                          <a:latin typeface="Calibri" panose="020F0502020204030204" pitchFamily="34" charset="0"/>
                        </a:rPr>
                        <a:t>Instalar Visual Studio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8911876"/>
                  </a:ext>
                </a:extLst>
              </a:tr>
              <a:tr h="202718">
                <a:tc>
                  <a:txBody>
                    <a:bodyPr/>
                    <a:lstStyle/>
                    <a:p>
                      <a:pPr algn="ctr" fontAlgn="b"/>
                      <a:r>
                        <a:rPr lang="es-MX" sz="1100" b="0" i="0" u="none" strike="noStrike">
                          <a:solidFill>
                            <a:srgbClr val="000000"/>
                          </a:solidFill>
                          <a:effectLst/>
                          <a:latin typeface="Calibri" panose="020F0502020204030204" pitchFamily="34" charset="0"/>
                        </a:rPr>
                        <a:t>Instalar Git for windows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357102"/>
                  </a:ext>
                </a:extLst>
              </a:tr>
              <a:tr h="202718">
                <a:tc>
                  <a:txBody>
                    <a:bodyPr/>
                    <a:lstStyle/>
                    <a:p>
                      <a:pPr algn="ctr" fontAlgn="b"/>
                      <a:r>
                        <a:rPr lang="es-MX" sz="1100" b="0" i="0" u="none" strike="noStrike">
                          <a:solidFill>
                            <a:srgbClr val="000000"/>
                          </a:solidFill>
                          <a:effectLst/>
                          <a:latin typeface="Calibri" panose="020F0502020204030204" pitchFamily="34" charset="0"/>
                        </a:rPr>
                        <a:t>Clonar repositorio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249299"/>
                  </a:ext>
                </a:extLst>
              </a:tr>
              <a:tr h="202718">
                <a:tc>
                  <a:txBody>
                    <a:bodyPr/>
                    <a:lstStyle/>
                    <a:p>
                      <a:pPr algn="ctr" fontAlgn="b"/>
                      <a:r>
                        <a:rPr lang="es-MX" sz="1100" b="0" i="0" u="none" strike="noStrike" dirty="0">
                          <a:solidFill>
                            <a:srgbClr val="000000"/>
                          </a:solidFill>
                          <a:effectLst/>
                          <a:latin typeface="Calibri" panose="020F0502020204030204" pitchFamily="34" charset="0"/>
                        </a:rPr>
                        <a:t>Git push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331698"/>
                  </a:ext>
                </a:extLst>
              </a:tr>
              <a:tr h="202718">
                <a:tc>
                  <a:txBody>
                    <a:bodyPr/>
                    <a:lstStyle/>
                    <a:p>
                      <a:pPr algn="ctr" fontAlgn="b"/>
                      <a:r>
                        <a:rPr lang="es-MX" sz="1100" b="0" i="0" u="none" strike="noStrike">
                          <a:solidFill>
                            <a:srgbClr val="000000"/>
                          </a:solidFill>
                          <a:effectLst/>
                          <a:latin typeface="Calibri" panose="020F0502020204030204" pitchFamily="34" charset="0"/>
                        </a:rPr>
                        <a:t>Crear archivos .bib, .text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7636556"/>
                  </a:ext>
                </a:extLst>
              </a:tr>
              <a:tr h="202718">
                <a:tc>
                  <a:txBody>
                    <a:bodyPr/>
                    <a:lstStyle/>
                    <a:p>
                      <a:pPr algn="ctr" fontAlgn="b"/>
                      <a:r>
                        <a:rPr lang="es-MX" sz="1100" b="0" i="0" u="none" strike="noStrike">
                          <a:solidFill>
                            <a:srgbClr val="000000"/>
                          </a:solidFill>
                          <a:effectLst/>
                          <a:latin typeface="Calibri" panose="020F0502020204030204" pitchFamily="34" charset="0"/>
                        </a:rPr>
                        <a:t>Crear rama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16982"/>
                  </a:ext>
                </a:extLst>
              </a:tr>
              <a:tr h="202718">
                <a:tc>
                  <a:txBody>
                    <a:bodyPr/>
                    <a:lstStyle/>
                    <a:p>
                      <a:pPr algn="ctr" fontAlgn="b"/>
                      <a:r>
                        <a:rPr lang="es-MX" sz="1100" b="0" i="0" u="none" strike="noStrike" dirty="0">
                          <a:solidFill>
                            <a:srgbClr val="000000"/>
                          </a:solidFill>
                          <a:effectLst/>
                          <a:latin typeface="Calibri" panose="020F0502020204030204" pitchFamily="34" charset="0"/>
                        </a:rPr>
                        <a:t>Subir archivos sops y checklist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902204"/>
                  </a:ext>
                </a:extLst>
              </a:tr>
              <a:tr h="202718">
                <a:tc>
                  <a:txBody>
                    <a:bodyPr/>
                    <a:lstStyle/>
                    <a:p>
                      <a:pPr algn="ctr" fontAlgn="b"/>
                      <a:r>
                        <a:rPr lang="sv-SE" sz="1100" b="0" i="0" u="none" strike="noStrike">
                          <a:solidFill>
                            <a:srgbClr val="000000"/>
                          </a:solidFill>
                          <a:effectLst/>
                          <a:latin typeface="Calibri" panose="020F0502020204030204" pitchFamily="34" charset="0"/>
                        </a:rPr>
                        <a:t>Ingresar git push en VS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dirty="0">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074561"/>
                  </a:ext>
                </a:extLst>
              </a:tr>
            </a:tbl>
          </a:graphicData>
        </a:graphic>
      </p:graphicFrame>
      <p:pic>
        <p:nvPicPr>
          <p:cNvPr id="3" name="Imagen 2">
            <a:extLst>
              <a:ext uri="{FF2B5EF4-FFF2-40B4-BE49-F238E27FC236}">
                <a16:creationId xmlns:a16="http://schemas.microsoft.com/office/drawing/2014/main" id="{6858C73C-4DDE-46D7-9AE3-95BC909AF58C}"/>
              </a:ext>
            </a:extLst>
          </p:cNvPr>
          <p:cNvPicPr>
            <a:picLocks noChangeAspect="1"/>
          </p:cNvPicPr>
          <p:nvPr/>
        </p:nvPicPr>
        <p:blipFill rotWithShape="1">
          <a:blip r:embed="rId4"/>
          <a:srcRect l="2784" b="3345"/>
          <a:stretch/>
        </p:blipFill>
        <p:spPr>
          <a:xfrm>
            <a:off x="5325035" y="807253"/>
            <a:ext cx="6219718" cy="3269896"/>
          </a:xfrm>
          <a:prstGeom prst="rect">
            <a:avLst/>
          </a:prstGeom>
        </p:spPr>
      </p:pic>
      <p:pic>
        <p:nvPicPr>
          <p:cNvPr id="7" name="Imagen 6">
            <a:extLst>
              <a:ext uri="{FF2B5EF4-FFF2-40B4-BE49-F238E27FC236}">
                <a16:creationId xmlns:a16="http://schemas.microsoft.com/office/drawing/2014/main" id="{3C1A875F-AC00-47A1-8171-DB136C23A0CF}"/>
              </a:ext>
            </a:extLst>
          </p:cNvPr>
          <p:cNvPicPr>
            <a:picLocks noChangeAspect="1"/>
          </p:cNvPicPr>
          <p:nvPr/>
        </p:nvPicPr>
        <p:blipFill rotWithShape="1">
          <a:blip r:embed="rId5"/>
          <a:srcRect r="17518" b="1462"/>
          <a:stretch/>
        </p:blipFill>
        <p:spPr>
          <a:xfrm>
            <a:off x="327660" y="3446797"/>
            <a:ext cx="2576905" cy="1501721"/>
          </a:xfrm>
          <a:prstGeom prst="rect">
            <a:avLst/>
          </a:prstGeom>
        </p:spPr>
      </p:pic>
      <p:pic>
        <p:nvPicPr>
          <p:cNvPr id="17" name="Imagen 16">
            <a:extLst>
              <a:ext uri="{FF2B5EF4-FFF2-40B4-BE49-F238E27FC236}">
                <a16:creationId xmlns:a16="http://schemas.microsoft.com/office/drawing/2014/main" id="{3B934983-B359-4FE6-BE68-C5696E6A1602}"/>
              </a:ext>
            </a:extLst>
          </p:cNvPr>
          <p:cNvPicPr>
            <a:picLocks noChangeAspect="1"/>
          </p:cNvPicPr>
          <p:nvPr/>
        </p:nvPicPr>
        <p:blipFill>
          <a:blip r:embed="rId6"/>
          <a:stretch>
            <a:fillRect/>
          </a:stretch>
        </p:blipFill>
        <p:spPr>
          <a:xfrm>
            <a:off x="2214826" y="3877107"/>
            <a:ext cx="3447981" cy="2637540"/>
          </a:xfrm>
          <a:prstGeom prst="rect">
            <a:avLst/>
          </a:prstGeom>
        </p:spPr>
      </p:pic>
      <p:pic>
        <p:nvPicPr>
          <p:cNvPr id="13" name="Imagen 12">
            <a:extLst>
              <a:ext uri="{FF2B5EF4-FFF2-40B4-BE49-F238E27FC236}">
                <a16:creationId xmlns:a16="http://schemas.microsoft.com/office/drawing/2014/main" id="{BDDE01F0-5142-448C-AD69-DB9FCC01DBA2}"/>
              </a:ext>
            </a:extLst>
          </p:cNvPr>
          <p:cNvPicPr>
            <a:picLocks noChangeAspect="1"/>
          </p:cNvPicPr>
          <p:nvPr/>
        </p:nvPicPr>
        <p:blipFill>
          <a:blip r:embed="rId7"/>
          <a:stretch>
            <a:fillRect/>
          </a:stretch>
        </p:blipFill>
        <p:spPr>
          <a:xfrm>
            <a:off x="6529194" y="4353976"/>
            <a:ext cx="2851474" cy="1968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Propuesta de Mejora</a:t>
            </a:r>
            <a:endParaRPr sz="3200">
              <a:latin typeface="Century Gothic"/>
              <a:ea typeface="Century Gothic"/>
              <a:cs typeface="Century Gothic"/>
              <a:sym typeface="Century Gothic"/>
            </a:endParaRPr>
          </a:p>
        </p:txBody>
      </p:sp>
      <p:sp>
        <p:nvSpPr>
          <p:cNvPr id="488" name="Google Shape;488;p8"/>
          <p:cNvSpPr txBox="1"/>
          <p:nvPr/>
        </p:nvSpPr>
        <p:spPr>
          <a:xfrm>
            <a:off x="107577" y="1550208"/>
            <a:ext cx="5120640" cy="2031285"/>
          </a:xfrm>
          <a:prstGeom prst="rect">
            <a:avLst/>
          </a:prstGeom>
          <a:noFill/>
          <a:ln>
            <a:noFill/>
          </a:ln>
        </p:spPr>
        <p:txBody>
          <a:bodyPr spcFirstLastPara="1" wrap="square" lIns="91425" tIns="45700" rIns="91425" bIns="45700" anchor="t" anchorCtr="0">
            <a:spAutoFit/>
          </a:bodyPr>
          <a:lstStyle/>
          <a:p>
            <a:pPr marL="457200" marR="0" lvl="1" algn="ctr" rtl="0">
              <a:lnSpc>
                <a:spcPct val="100000"/>
              </a:lnSpc>
              <a:spcBef>
                <a:spcPts val="0"/>
              </a:spcBef>
              <a:spcAft>
                <a:spcPts val="0"/>
              </a:spcAft>
              <a:buClr>
                <a:srgbClr val="595959"/>
              </a:buClr>
              <a:buSzPts val="2400"/>
            </a:pPr>
            <a:r>
              <a:rPr lang="es-MX" sz="1800" b="0" i="0" u="none" strike="noStrike" cap="none" dirty="0">
                <a:solidFill>
                  <a:srgbClr val="595959"/>
                </a:solidFill>
                <a:latin typeface="Calibri"/>
                <a:ea typeface="Calibri"/>
                <a:cs typeface="Calibri"/>
                <a:sym typeface="Calibri"/>
              </a:rPr>
              <a:t>De acuerdo con las propuestas se puede observar que la mayoría de compañeros que presentaron problemas similares, asocian las soluciones de acuerdo a conexión con internet, mal diseño de Sops y Checklist o incluso nos sugieren revisar que hayamos ingresado a la cuenta de Visual y trabajar con normalidad</a:t>
            </a:r>
            <a:endParaRPr lang="es-MX" sz="1100" b="0" i="0" u="none" strike="noStrike" cap="none" dirty="0">
              <a:solidFill>
                <a:srgbClr val="000000"/>
              </a:solidFill>
              <a:latin typeface="Arial"/>
              <a:ea typeface="Arial"/>
              <a:cs typeface="Arial"/>
              <a:sym typeface="Arial"/>
            </a:endParaRPr>
          </a:p>
        </p:txBody>
      </p:sp>
      <p:pic>
        <p:nvPicPr>
          <p:cNvPr id="489" name="Google Shape;489;p8"/>
          <p:cNvPicPr preferRelativeResize="0"/>
          <p:nvPr/>
        </p:nvPicPr>
        <p:blipFill rotWithShape="1">
          <a:blip r:embed="rId4">
            <a:alphaModFix/>
          </a:blip>
          <a:srcRect/>
          <a:stretch/>
        </p:blipFill>
        <p:spPr>
          <a:xfrm>
            <a:off x="1943566" y="4267200"/>
            <a:ext cx="1788453" cy="1788453"/>
          </a:xfrm>
          <a:prstGeom prst="rect">
            <a:avLst/>
          </a:prstGeom>
          <a:noFill/>
          <a:ln w="9525" cap="flat" cmpd="sng">
            <a:solidFill>
              <a:schemeClr val="accent1"/>
            </a:solidFill>
            <a:prstDash val="solid"/>
            <a:round/>
            <a:headEnd type="none" w="sm" len="sm"/>
            <a:tailEnd type="none" w="sm" len="sm"/>
          </a:ln>
        </p:spPr>
      </p:pic>
      <p:pic>
        <p:nvPicPr>
          <p:cNvPr id="3" name="Imagen 2">
            <a:extLst>
              <a:ext uri="{FF2B5EF4-FFF2-40B4-BE49-F238E27FC236}">
                <a16:creationId xmlns:a16="http://schemas.microsoft.com/office/drawing/2014/main" id="{AE8AEE62-CF49-48A8-99E6-206B8C15E30B}"/>
              </a:ext>
            </a:extLst>
          </p:cNvPr>
          <p:cNvPicPr>
            <a:picLocks noChangeAspect="1"/>
          </p:cNvPicPr>
          <p:nvPr/>
        </p:nvPicPr>
        <p:blipFill>
          <a:blip r:embed="rId5"/>
          <a:stretch>
            <a:fillRect/>
          </a:stretch>
        </p:blipFill>
        <p:spPr>
          <a:xfrm>
            <a:off x="5381507" y="497360"/>
            <a:ext cx="6488157" cy="6488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5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9"/>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Plan de Trabajo y Recursos</a:t>
            </a:r>
            <a:endParaRPr sz="3200">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1889DCBF-F955-4008-B279-129B4E58D73E}"/>
              </a:ext>
            </a:extLst>
          </p:cNvPr>
          <p:cNvPicPr>
            <a:picLocks noChangeAspect="1"/>
          </p:cNvPicPr>
          <p:nvPr/>
        </p:nvPicPr>
        <p:blipFill>
          <a:blip r:embed="rId4"/>
          <a:stretch>
            <a:fillRect/>
          </a:stretch>
        </p:blipFill>
        <p:spPr>
          <a:xfrm>
            <a:off x="2229220" y="906463"/>
            <a:ext cx="7733559" cy="4107945"/>
          </a:xfrm>
          <a:prstGeom prst="rect">
            <a:avLst/>
          </a:prstGeom>
        </p:spPr>
      </p:pic>
      <p:pic>
        <p:nvPicPr>
          <p:cNvPr id="4" name="Imagen 3">
            <a:extLst>
              <a:ext uri="{FF2B5EF4-FFF2-40B4-BE49-F238E27FC236}">
                <a16:creationId xmlns:a16="http://schemas.microsoft.com/office/drawing/2014/main" id="{456363BB-2702-4994-B139-012E16410E97}"/>
              </a:ext>
            </a:extLst>
          </p:cNvPr>
          <p:cNvPicPr>
            <a:picLocks noChangeAspect="1"/>
          </p:cNvPicPr>
          <p:nvPr/>
        </p:nvPicPr>
        <p:blipFill>
          <a:blip r:embed="rId5"/>
          <a:stretch>
            <a:fillRect/>
          </a:stretch>
        </p:blipFill>
        <p:spPr>
          <a:xfrm>
            <a:off x="2157743" y="5169592"/>
            <a:ext cx="7856537" cy="15638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10" name="Google Shape;510;p10"/>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10"/>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Control y Seguimiento</a:t>
            </a:r>
            <a:endParaRPr sz="3200" dirty="0">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54F4E512-1B02-403B-863A-53E393D27A1D}"/>
              </a:ext>
            </a:extLst>
          </p:cNvPr>
          <p:cNvPicPr>
            <a:picLocks noChangeAspect="1"/>
          </p:cNvPicPr>
          <p:nvPr/>
        </p:nvPicPr>
        <p:blipFill>
          <a:blip r:embed="rId3"/>
          <a:stretch>
            <a:fillRect/>
          </a:stretch>
        </p:blipFill>
        <p:spPr>
          <a:xfrm>
            <a:off x="0" y="1316268"/>
            <a:ext cx="12192000" cy="2611816"/>
          </a:xfrm>
          <a:prstGeom prst="rect">
            <a:avLst/>
          </a:prstGeom>
        </p:spPr>
      </p:pic>
      <p:sp>
        <p:nvSpPr>
          <p:cNvPr id="10" name="Google Shape;488;p8">
            <a:extLst>
              <a:ext uri="{FF2B5EF4-FFF2-40B4-BE49-F238E27FC236}">
                <a16:creationId xmlns:a16="http://schemas.microsoft.com/office/drawing/2014/main" id="{2D638372-201C-4140-AD0C-6B267102264B}"/>
              </a:ext>
            </a:extLst>
          </p:cNvPr>
          <p:cNvSpPr txBox="1"/>
          <p:nvPr/>
        </p:nvSpPr>
        <p:spPr>
          <a:xfrm>
            <a:off x="2799916" y="4341444"/>
            <a:ext cx="6592168" cy="1200288"/>
          </a:xfrm>
          <a:prstGeom prst="rect">
            <a:avLst/>
          </a:prstGeom>
          <a:noFill/>
          <a:ln>
            <a:noFill/>
          </a:ln>
        </p:spPr>
        <p:txBody>
          <a:bodyPr spcFirstLastPara="1" wrap="square" lIns="91425" tIns="45700" rIns="91425" bIns="45700" anchor="t" anchorCtr="0">
            <a:spAutoFit/>
          </a:bodyPr>
          <a:lstStyle/>
          <a:p>
            <a:pPr marL="457200" marR="0" lvl="1" algn="ctr" rtl="0">
              <a:lnSpc>
                <a:spcPct val="100000"/>
              </a:lnSpc>
              <a:spcBef>
                <a:spcPts val="0"/>
              </a:spcBef>
              <a:spcAft>
                <a:spcPts val="0"/>
              </a:spcAft>
              <a:buClr>
                <a:srgbClr val="595959"/>
              </a:buClr>
              <a:buSzPts val="2400"/>
            </a:pPr>
            <a:r>
              <a:rPr lang="es-MX" sz="1800" b="0" i="0" u="none" strike="noStrike" cap="none" dirty="0">
                <a:solidFill>
                  <a:srgbClr val="595959"/>
                </a:solidFill>
                <a:latin typeface="Calibri"/>
                <a:ea typeface="Calibri"/>
                <a:cs typeface="Calibri"/>
                <a:sym typeface="Calibri"/>
              </a:rPr>
              <a:t>Con apoyo de este plan de control.</a:t>
            </a:r>
          </a:p>
          <a:p>
            <a:pPr marL="742950" marR="0" lvl="1" indent="-285750" algn="ctr" rtl="0">
              <a:lnSpc>
                <a:spcPct val="100000"/>
              </a:lnSpc>
              <a:spcBef>
                <a:spcPts val="0"/>
              </a:spcBef>
              <a:spcAft>
                <a:spcPts val="0"/>
              </a:spcAft>
              <a:buClr>
                <a:srgbClr val="595959"/>
              </a:buClr>
              <a:buSzPts val="2400"/>
              <a:buFontTx/>
              <a:buChar char="-"/>
            </a:pPr>
            <a:r>
              <a:rPr lang="es-MX" sz="1800" dirty="0">
                <a:solidFill>
                  <a:srgbClr val="595959"/>
                </a:solidFill>
                <a:latin typeface="Calibri"/>
                <a:ea typeface="Calibri"/>
                <a:cs typeface="Calibri"/>
                <a:sym typeface="Calibri"/>
              </a:rPr>
              <a:t>Se dará seguimiento diario a los procedimientos</a:t>
            </a:r>
          </a:p>
          <a:p>
            <a:pPr marL="742950" marR="0" lvl="1" indent="-285750" algn="ctr" rtl="0">
              <a:lnSpc>
                <a:spcPct val="100000"/>
              </a:lnSpc>
              <a:spcBef>
                <a:spcPts val="0"/>
              </a:spcBef>
              <a:spcAft>
                <a:spcPts val="0"/>
              </a:spcAft>
              <a:buClr>
                <a:srgbClr val="595959"/>
              </a:buClr>
              <a:buSzPts val="2400"/>
              <a:buFontTx/>
              <a:buChar char="-"/>
            </a:pPr>
            <a:r>
              <a:rPr lang="es-MX" sz="1800" dirty="0">
                <a:solidFill>
                  <a:srgbClr val="595959"/>
                </a:solidFill>
                <a:latin typeface="Calibri"/>
                <a:ea typeface="Calibri"/>
                <a:cs typeface="Calibri"/>
                <a:sym typeface="Calibri"/>
              </a:rPr>
              <a:t>Habrá un mejor manejo y redacción de los Sops y Checklist</a:t>
            </a:r>
          </a:p>
          <a:p>
            <a:pPr marL="742950" marR="0" lvl="1" indent="-285750" algn="ctr" rtl="0">
              <a:lnSpc>
                <a:spcPct val="100000"/>
              </a:lnSpc>
              <a:spcBef>
                <a:spcPts val="0"/>
              </a:spcBef>
              <a:spcAft>
                <a:spcPts val="0"/>
              </a:spcAft>
              <a:buClr>
                <a:srgbClr val="595959"/>
              </a:buClr>
              <a:buSzPts val="2400"/>
              <a:buFontTx/>
              <a:buChar char="-"/>
            </a:pPr>
            <a:r>
              <a:rPr lang="es-MX" sz="1800" dirty="0">
                <a:solidFill>
                  <a:srgbClr val="595959"/>
                </a:solidFill>
                <a:latin typeface="Calibri"/>
                <a:ea typeface="Calibri"/>
                <a:cs typeface="Calibri"/>
                <a:sym typeface="Calibri"/>
              </a:rPr>
              <a:t>Evitamos errores en instalación y comandos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2"/>
          <p:cNvSpPr/>
          <p:nvPr/>
        </p:nvSpPr>
        <p:spPr>
          <a:xfrm>
            <a:off x="0" y="0"/>
            <a:ext cx="3592286"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12"/>
          <p:cNvSpPr/>
          <p:nvPr/>
        </p:nvSpPr>
        <p:spPr>
          <a:xfrm>
            <a:off x="578392" y="2057652"/>
            <a:ext cx="1044575" cy="1044575"/>
          </a:xfrm>
          <a:custGeom>
            <a:avLst/>
            <a:gdLst/>
            <a:ahLst/>
            <a:cxnLst/>
            <a:rect l="l" t="t" r="r" b="b"/>
            <a:pathLst>
              <a:path w="1044575" h="1044575" extrusionOk="0">
                <a:moveTo>
                  <a:pt x="522084" y="0"/>
                </a:moveTo>
                <a:lnTo>
                  <a:pt x="474563" y="2133"/>
                </a:lnTo>
                <a:lnTo>
                  <a:pt x="428238" y="8411"/>
                </a:lnTo>
                <a:lnTo>
                  <a:pt x="383293" y="18649"/>
                </a:lnTo>
                <a:lnTo>
                  <a:pt x="339911" y="32662"/>
                </a:lnTo>
                <a:lnTo>
                  <a:pt x="298278" y="50267"/>
                </a:lnTo>
                <a:lnTo>
                  <a:pt x="258577" y="71279"/>
                </a:lnTo>
                <a:lnTo>
                  <a:pt x="220993" y="95514"/>
                </a:lnTo>
                <a:lnTo>
                  <a:pt x="185711" y="122787"/>
                </a:lnTo>
                <a:lnTo>
                  <a:pt x="152914" y="152914"/>
                </a:lnTo>
                <a:lnTo>
                  <a:pt x="122787" y="185711"/>
                </a:lnTo>
                <a:lnTo>
                  <a:pt x="95514" y="220993"/>
                </a:lnTo>
                <a:lnTo>
                  <a:pt x="71279" y="258577"/>
                </a:lnTo>
                <a:lnTo>
                  <a:pt x="50267" y="298278"/>
                </a:lnTo>
                <a:lnTo>
                  <a:pt x="32662" y="339911"/>
                </a:lnTo>
                <a:lnTo>
                  <a:pt x="18649" y="383293"/>
                </a:lnTo>
                <a:lnTo>
                  <a:pt x="8411" y="428238"/>
                </a:lnTo>
                <a:lnTo>
                  <a:pt x="2133" y="474563"/>
                </a:lnTo>
                <a:lnTo>
                  <a:pt x="0" y="522084"/>
                </a:lnTo>
                <a:lnTo>
                  <a:pt x="2133" y="569604"/>
                </a:lnTo>
                <a:lnTo>
                  <a:pt x="8411" y="615929"/>
                </a:lnTo>
                <a:lnTo>
                  <a:pt x="18649" y="660874"/>
                </a:lnTo>
                <a:lnTo>
                  <a:pt x="32662" y="704255"/>
                </a:lnTo>
                <a:lnTo>
                  <a:pt x="50267" y="745887"/>
                </a:lnTo>
                <a:lnTo>
                  <a:pt x="71279" y="785587"/>
                </a:lnTo>
                <a:lnTo>
                  <a:pt x="95514" y="823170"/>
                </a:lnTo>
                <a:lnTo>
                  <a:pt x="122787" y="858451"/>
                </a:lnTo>
                <a:lnTo>
                  <a:pt x="152914" y="891247"/>
                </a:lnTo>
                <a:lnTo>
                  <a:pt x="185711" y="921374"/>
                </a:lnTo>
                <a:lnTo>
                  <a:pt x="220993" y="948646"/>
                </a:lnTo>
                <a:lnTo>
                  <a:pt x="258577" y="972879"/>
                </a:lnTo>
                <a:lnTo>
                  <a:pt x="298278" y="993890"/>
                </a:lnTo>
                <a:lnTo>
                  <a:pt x="339911" y="1011494"/>
                </a:lnTo>
                <a:lnTo>
                  <a:pt x="383293" y="1025507"/>
                </a:lnTo>
                <a:lnTo>
                  <a:pt x="428238" y="1035744"/>
                </a:lnTo>
                <a:lnTo>
                  <a:pt x="474563" y="1042022"/>
                </a:lnTo>
                <a:lnTo>
                  <a:pt x="522084" y="1044155"/>
                </a:lnTo>
                <a:lnTo>
                  <a:pt x="569604" y="1042022"/>
                </a:lnTo>
                <a:lnTo>
                  <a:pt x="615930" y="1035744"/>
                </a:lnTo>
                <a:lnTo>
                  <a:pt x="660875" y="1025507"/>
                </a:lnTo>
                <a:lnTo>
                  <a:pt x="704257" y="1011494"/>
                </a:lnTo>
                <a:lnTo>
                  <a:pt x="745890" y="993890"/>
                </a:lnTo>
                <a:lnTo>
                  <a:pt x="785590" y="972879"/>
                </a:lnTo>
                <a:lnTo>
                  <a:pt x="823174" y="948646"/>
                </a:lnTo>
                <a:lnTo>
                  <a:pt x="858457" y="921374"/>
                </a:lnTo>
                <a:lnTo>
                  <a:pt x="891254" y="891247"/>
                </a:lnTo>
                <a:lnTo>
                  <a:pt x="921381" y="858451"/>
                </a:lnTo>
                <a:lnTo>
                  <a:pt x="948654" y="823170"/>
                </a:lnTo>
                <a:lnTo>
                  <a:pt x="972889" y="785587"/>
                </a:lnTo>
                <a:lnTo>
                  <a:pt x="993901" y="745887"/>
                </a:lnTo>
                <a:lnTo>
                  <a:pt x="1011505" y="704255"/>
                </a:lnTo>
                <a:lnTo>
                  <a:pt x="1025519" y="660874"/>
                </a:lnTo>
                <a:lnTo>
                  <a:pt x="1035757" y="615929"/>
                </a:lnTo>
                <a:lnTo>
                  <a:pt x="1042035" y="569604"/>
                </a:lnTo>
                <a:lnTo>
                  <a:pt x="1044168" y="522084"/>
                </a:lnTo>
                <a:lnTo>
                  <a:pt x="1042035" y="474563"/>
                </a:lnTo>
                <a:lnTo>
                  <a:pt x="1035757" y="428238"/>
                </a:lnTo>
                <a:lnTo>
                  <a:pt x="1025519" y="383293"/>
                </a:lnTo>
                <a:lnTo>
                  <a:pt x="1011505" y="339911"/>
                </a:lnTo>
                <a:lnTo>
                  <a:pt x="993901" y="298278"/>
                </a:lnTo>
                <a:lnTo>
                  <a:pt x="972889" y="258577"/>
                </a:lnTo>
                <a:lnTo>
                  <a:pt x="948654" y="220993"/>
                </a:lnTo>
                <a:lnTo>
                  <a:pt x="921381" y="185711"/>
                </a:lnTo>
                <a:lnTo>
                  <a:pt x="891254" y="152914"/>
                </a:lnTo>
                <a:lnTo>
                  <a:pt x="858457" y="122787"/>
                </a:lnTo>
                <a:lnTo>
                  <a:pt x="823174" y="95514"/>
                </a:lnTo>
                <a:lnTo>
                  <a:pt x="785590" y="71279"/>
                </a:lnTo>
                <a:lnTo>
                  <a:pt x="745890" y="50267"/>
                </a:lnTo>
                <a:lnTo>
                  <a:pt x="704257" y="32662"/>
                </a:lnTo>
                <a:lnTo>
                  <a:pt x="660875" y="18649"/>
                </a:lnTo>
                <a:lnTo>
                  <a:pt x="615930" y="8411"/>
                </a:lnTo>
                <a:lnTo>
                  <a:pt x="569604" y="2133"/>
                </a:lnTo>
                <a:lnTo>
                  <a:pt x="522084" y="0"/>
                </a:lnTo>
                <a:close/>
              </a:path>
            </a:pathLst>
          </a:custGeom>
          <a:solidFill>
            <a:srgbClr val="005CB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12"/>
          <p:cNvSpPr txBox="1">
            <a:spLocks noGrp="1"/>
          </p:cNvSpPr>
          <p:nvPr>
            <p:ph type="title"/>
          </p:nvPr>
        </p:nvSpPr>
        <p:spPr>
          <a:xfrm>
            <a:off x="941734" y="2275114"/>
            <a:ext cx="3325466" cy="997068"/>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ES" sz="3200" b="1">
                <a:solidFill>
                  <a:srgbClr val="FFFFFF"/>
                </a:solidFill>
                <a:latin typeface="Century Gothic"/>
                <a:ea typeface="Century Gothic"/>
                <a:cs typeface="Century Gothic"/>
                <a:sym typeface="Century Gothic"/>
              </a:rPr>
              <a:t>Lecciones</a:t>
            </a:r>
            <a:br>
              <a:rPr lang="es-ES" sz="3200" b="1">
                <a:solidFill>
                  <a:srgbClr val="FFFFFF"/>
                </a:solidFill>
                <a:latin typeface="Century Gothic"/>
                <a:ea typeface="Century Gothic"/>
                <a:cs typeface="Century Gothic"/>
                <a:sym typeface="Century Gothic"/>
              </a:rPr>
            </a:br>
            <a:r>
              <a:rPr lang="es-ES" sz="3200" b="1">
                <a:solidFill>
                  <a:srgbClr val="FFFFFF"/>
                </a:solidFill>
                <a:latin typeface="Century Gothic"/>
                <a:ea typeface="Century Gothic"/>
                <a:cs typeface="Century Gothic"/>
                <a:sym typeface="Century Gothic"/>
              </a:rPr>
              <a:t>Aprendidas</a:t>
            </a:r>
            <a:endParaRPr sz="3200">
              <a:latin typeface="Century Gothic"/>
              <a:ea typeface="Century Gothic"/>
              <a:cs typeface="Century Gothic"/>
              <a:sym typeface="Century Gothic"/>
            </a:endParaRPr>
          </a:p>
        </p:txBody>
      </p:sp>
      <p:sp>
        <p:nvSpPr>
          <p:cNvPr id="532" name="Google Shape;532;p12"/>
          <p:cNvSpPr txBox="1"/>
          <p:nvPr/>
        </p:nvSpPr>
        <p:spPr>
          <a:xfrm>
            <a:off x="3592286" y="151200"/>
            <a:ext cx="7815825" cy="6555600"/>
          </a:xfrm>
          <a:prstGeom prst="rect">
            <a:avLst/>
          </a:prstGeom>
          <a:noFill/>
          <a:ln>
            <a:noFill/>
          </a:ln>
        </p:spPr>
        <p:txBody>
          <a:bodyPr spcFirstLastPara="1" wrap="square" lIns="91425" tIns="45700" rIns="91425" bIns="45700" anchor="t" anchorCtr="0">
            <a:spAutoFit/>
          </a:bodyPr>
          <a:lstStyle/>
          <a:p>
            <a:pPr marL="457200" marR="0" lvl="1" algn="l" rtl="0">
              <a:lnSpc>
                <a:spcPct val="100000"/>
              </a:lnSpc>
              <a:spcBef>
                <a:spcPts val="0"/>
              </a:spcBef>
              <a:spcAft>
                <a:spcPts val="0"/>
              </a:spcAft>
              <a:buClr>
                <a:srgbClr val="595959"/>
              </a:buClr>
              <a:buSzPts val="2400"/>
            </a:pPr>
            <a:r>
              <a:rPr lang="es-MX" sz="2800" dirty="0">
                <a:solidFill>
                  <a:srgbClr val="595959"/>
                </a:solidFill>
                <a:latin typeface="Calibri"/>
                <a:ea typeface="Calibri"/>
                <a:cs typeface="Calibri"/>
                <a:sym typeface="Calibri"/>
              </a:rPr>
              <a:t>El desarrollo de este proyecto fue muy enriquecedor para mi carrera universitaria, ya que me permitió ver de manera aplicada las diferentes herramientas estadísticas que hay, así como la importancia de la estandarización por medio de </a:t>
            </a:r>
            <a:r>
              <a:rPr lang="es-MX" sz="2800" dirty="0" err="1">
                <a:solidFill>
                  <a:srgbClr val="595959"/>
                </a:solidFill>
                <a:latin typeface="Calibri"/>
                <a:ea typeface="Calibri"/>
                <a:cs typeface="Calibri"/>
                <a:sym typeface="Calibri"/>
              </a:rPr>
              <a:t>Sop´s</a:t>
            </a:r>
            <a:r>
              <a:rPr lang="es-MX" sz="2800" dirty="0">
                <a:solidFill>
                  <a:srgbClr val="595959"/>
                </a:solidFill>
                <a:latin typeface="Calibri"/>
                <a:ea typeface="Calibri"/>
                <a:cs typeface="Calibri"/>
                <a:sym typeface="Calibri"/>
              </a:rPr>
              <a:t> y Checklist.</a:t>
            </a:r>
          </a:p>
          <a:p>
            <a:pPr marL="457200" marR="0" lvl="1" algn="l" rtl="0">
              <a:lnSpc>
                <a:spcPct val="100000"/>
              </a:lnSpc>
              <a:spcBef>
                <a:spcPts val="0"/>
              </a:spcBef>
              <a:spcAft>
                <a:spcPts val="0"/>
              </a:spcAft>
              <a:buClr>
                <a:srgbClr val="595959"/>
              </a:buClr>
              <a:buSzPts val="2400"/>
            </a:pPr>
            <a:r>
              <a:rPr lang="es-MX" sz="2800" b="0" i="0" u="none" strike="noStrike" cap="none" dirty="0">
                <a:solidFill>
                  <a:srgbClr val="595959"/>
                </a:solidFill>
                <a:latin typeface="Calibri"/>
                <a:ea typeface="Calibri"/>
                <a:cs typeface="Calibri"/>
                <a:sym typeface="Calibri"/>
              </a:rPr>
              <a:t>Hay que tener mucha disciplina y entusiasmo para llevarl</a:t>
            </a:r>
            <a:r>
              <a:rPr lang="es-MX" sz="2800" dirty="0">
                <a:solidFill>
                  <a:srgbClr val="595959"/>
                </a:solidFill>
                <a:latin typeface="Calibri"/>
                <a:ea typeface="Calibri"/>
                <a:cs typeface="Calibri"/>
                <a:sym typeface="Calibri"/>
              </a:rPr>
              <a:t>o a cabo, ya que se pueden presentar diversos problemas, pero si se lleva el tiempo y procedimientos adecuados, se puede llegar a concluir de manera mas completa y sencilla. </a:t>
            </a:r>
          </a:p>
          <a:p>
            <a:pPr marL="457200" marR="0" lvl="1" algn="l" rtl="0">
              <a:lnSpc>
                <a:spcPct val="100000"/>
              </a:lnSpc>
              <a:spcBef>
                <a:spcPts val="0"/>
              </a:spcBef>
              <a:spcAft>
                <a:spcPts val="0"/>
              </a:spcAft>
              <a:buClr>
                <a:srgbClr val="595959"/>
              </a:buClr>
              <a:buSzPts val="2400"/>
            </a:pPr>
            <a:r>
              <a:rPr lang="es-MX" sz="2800" b="0" i="0" u="none" strike="noStrike" cap="none" dirty="0">
                <a:solidFill>
                  <a:srgbClr val="595959"/>
                </a:solidFill>
                <a:latin typeface="Calibri"/>
                <a:ea typeface="Calibri"/>
                <a:cs typeface="Calibri"/>
                <a:sym typeface="Calibri"/>
              </a:rPr>
              <a:t>Agradezco el haber </a:t>
            </a:r>
            <a:r>
              <a:rPr lang="es-MX" sz="2800" dirty="0">
                <a:solidFill>
                  <a:srgbClr val="595959"/>
                </a:solidFill>
                <a:latin typeface="Calibri"/>
                <a:ea typeface="Calibri"/>
                <a:cs typeface="Calibri"/>
                <a:sym typeface="Calibri"/>
              </a:rPr>
              <a:t>tenido la oportunidad de llevar a cabo este proyecto y espero adquirir mas conocimientos para entregar un trabajo mas completo</a:t>
            </a:r>
            <a:endParaRPr sz="2800" b="0" i="0" u="none" strike="noStrike" cap="none" dirty="0">
              <a:solidFill>
                <a:srgbClr val="595959"/>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3"/>
          <p:cNvSpPr/>
          <p:nvPr/>
        </p:nvSpPr>
        <p:spPr>
          <a:xfrm>
            <a:off x="0" y="0"/>
            <a:ext cx="12192000"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13"/>
          <p:cNvSpPr txBox="1">
            <a:spLocks noGrp="1"/>
          </p:cNvSpPr>
          <p:nvPr>
            <p:ph type="title"/>
          </p:nvPr>
        </p:nvSpPr>
        <p:spPr>
          <a:xfrm>
            <a:off x="1098927" y="1820055"/>
            <a:ext cx="9994145" cy="61555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11111"/>
              <a:buFont typeface="Calibri"/>
              <a:buNone/>
            </a:pPr>
            <a:r>
              <a:rPr lang="es-ES" sz="3600" b="1" i="1" dirty="0">
                <a:solidFill>
                  <a:schemeClr val="lt1"/>
                </a:solidFill>
              </a:rPr>
              <a:t>Foto de Equipo Implementador</a:t>
            </a:r>
            <a:br>
              <a:rPr lang="es-ES" sz="3600" i="1" dirty="0">
                <a:solidFill>
                  <a:schemeClr val="lt1"/>
                </a:solidFill>
              </a:rPr>
            </a:br>
            <a:endParaRPr dirty="0"/>
          </a:p>
        </p:txBody>
      </p:sp>
      <p:sp>
        <p:nvSpPr>
          <p:cNvPr id="540" name="Google Shape;540;p13" descr="Ver las imágenes de orige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600C2898-FDDD-44D7-9A9E-3608D4AD3AB0}"/>
              </a:ext>
            </a:extLst>
          </p:cNvPr>
          <p:cNvPicPr>
            <a:picLocks noChangeAspect="1"/>
          </p:cNvPicPr>
          <p:nvPr/>
        </p:nvPicPr>
        <p:blipFill>
          <a:blip r:embed="rId3"/>
          <a:stretch>
            <a:fillRect/>
          </a:stretch>
        </p:blipFill>
        <p:spPr>
          <a:xfrm>
            <a:off x="4408868" y="2172885"/>
            <a:ext cx="3374261" cy="4499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3592286"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2"/>
          <p:cNvSpPr txBox="1">
            <a:spLocks noGrp="1"/>
          </p:cNvSpPr>
          <p:nvPr>
            <p:ph type="title"/>
          </p:nvPr>
        </p:nvSpPr>
        <p:spPr>
          <a:xfrm>
            <a:off x="133410" y="960703"/>
            <a:ext cx="3325466" cy="4936593"/>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MX" sz="3200" b="1" dirty="0">
                <a:solidFill>
                  <a:srgbClr val="FFFFFF"/>
                </a:solidFill>
                <a:latin typeface="Century Gothic"/>
                <a:ea typeface="Century Gothic"/>
                <a:cs typeface="Century Gothic"/>
                <a:sym typeface="Century Gothic"/>
              </a:rPr>
              <a:t>Resolución de problemas con Git y Visual Studio Code, relacionado a la falta de compatibilidad, mediante la estandarización de procesos.</a:t>
            </a:r>
            <a:endParaRPr sz="3200" dirty="0">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B949F4AA-0989-82AB-2472-39E043148F53}"/>
              </a:ext>
            </a:extLst>
          </p:cNvPr>
          <p:cNvSpPr txBox="1"/>
          <p:nvPr/>
        </p:nvSpPr>
        <p:spPr>
          <a:xfrm>
            <a:off x="4403363" y="612843"/>
            <a:ext cx="6231989" cy="5909310"/>
          </a:xfrm>
          <a:prstGeom prst="rect">
            <a:avLst/>
          </a:prstGeom>
          <a:noFill/>
        </p:spPr>
        <p:txBody>
          <a:bodyPr wrap="square" rtlCol="0">
            <a:spAutoFit/>
          </a:bodyPr>
          <a:lstStyle/>
          <a:p>
            <a:pPr marL="285750" indent="-285750">
              <a:buFont typeface="Arial" panose="020B0604020202020204" pitchFamily="34" charset="0"/>
              <a:buChar char="•"/>
            </a:pPr>
            <a:r>
              <a:rPr lang="es-MX" sz="1800" b="1" dirty="0">
                <a:solidFill>
                  <a:schemeClr val="tx1"/>
                </a:solidFill>
              </a:rPr>
              <a:t>Nombre: America Ximena Melendez López</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Correo electrónico: l21141312@queretaro.tecnm.mx</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Institución: Tecnológico Nacional de México Campus Querétaro</a:t>
            </a:r>
          </a:p>
          <a:p>
            <a:endParaRPr lang="es-MX" sz="1800" b="1" dirty="0">
              <a:solidFill>
                <a:schemeClr val="tx1"/>
              </a:solidFill>
            </a:endParaRPr>
          </a:p>
          <a:p>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Profesor: Luis Alberto Ángeles Hurtado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Tipo de proyecto aplicado (real) o teórico: Aplicado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Ciudad: Querétaro </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Fecha: 06/12/2024</a:t>
            </a:r>
          </a:p>
          <a:p>
            <a:endParaRPr lang="es-MX" sz="1800" b="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5" name="Imagen 4">
            <a:extLst>
              <a:ext uri="{FF2B5EF4-FFF2-40B4-BE49-F238E27FC236}">
                <a16:creationId xmlns:a16="http://schemas.microsoft.com/office/drawing/2014/main" id="{DE67CA17-937B-4DA3-9005-4531243F39EB}"/>
              </a:ext>
            </a:extLst>
          </p:cNvPr>
          <p:cNvPicPr>
            <a:picLocks noChangeAspect="1"/>
          </p:cNvPicPr>
          <p:nvPr/>
        </p:nvPicPr>
        <p:blipFill>
          <a:blip r:embed="rId4"/>
          <a:stretch>
            <a:fillRect/>
          </a:stretch>
        </p:blipFill>
        <p:spPr>
          <a:xfrm>
            <a:off x="803543" y="0"/>
            <a:ext cx="10584913" cy="6858000"/>
          </a:xfrm>
          <a:prstGeom prst="rect">
            <a:avLst/>
          </a:prstGeom>
        </p:spPr>
      </p:pic>
      <p:sp>
        <p:nvSpPr>
          <p:cNvPr id="135" name="Google Shape;135;p3"/>
          <p:cNvSpPr txBox="1">
            <a:spLocks noGrp="1"/>
          </p:cNvSpPr>
          <p:nvPr>
            <p:ph type="title"/>
          </p:nvPr>
        </p:nvSpPr>
        <p:spPr>
          <a:xfrm>
            <a:off x="1596117" y="228600"/>
            <a:ext cx="10001501"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A3</a:t>
            </a:r>
            <a:endParaRPr sz="3200" dirty="0">
              <a:latin typeface="Century Gothic"/>
              <a:ea typeface="Century Gothic"/>
              <a:cs typeface="Century Gothic"/>
              <a:sym typeface="Century Gothic"/>
            </a:endParaRPr>
          </a:p>
        </p:txBody>
      </p:sp>
      <p:sp>
        <p:nvSpPr>
          <p:cNvPr id="134" name="Google Shape;134;p3"/>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602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4"/>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Antecedentes</a:t>
            </a:r>
            <a:endParaRPr sz="3200" dirty="0">
              <a:latin typeface="Century Gothic"/>
              <a:ea typeface="Century Gothic"/>
              <a:cs typeface="Century Gothic"/>
              <a:sym typeface="Century Gothic"/>
            </a:endParaRPr>
          </a:p>
        </p:txBody>
      </p:sp>
      <p:pic>
        <p:nvPicPr>
          <p:cNvPr id="147" name="Google Shape;147;p4"/>
          <p:cNvPicPr preferRelativeResize="0"/>
          <p:nvPr/>
        </p:nvPicPr>
        <p:blipFill rotWithShape="1">
          <a:blip r:embed="rId4">
            <a:alphaModFix/>
          </a:blip>
          <a:srcRect/>
          <a:stretch/>
        </p:blipFill>
        <p:spPr>
          <a:xfrm>
            <a:off x="1140167" y="4358933"/>
            <a:ext cx="3201663" cy="1792935"/>
          </a:xfrm>
          <a:prstGeom prst="rect">
            <a:avLst/>
          </a:prstGeom>
          <a:noFill/>
          <a:ln w="9525" cap="flat" cmpd="sng">
            <a:solidFill>
              <a:schemeClr val="accent1"/>
            </a:solidFill>
            <a:prstDash val="solid"/>
            <a:round/>
            <a:headEnd type="none" w="sm" len="sm"/>
            <a:tailEnd type="none" w="sm" len="sm"/>
          </a:ln>
        </p:spPr>
      </p:pic>
      <p:sp>
        <p:nvSpPr>
          <p:cNvPr id="9" name="Google Shape;146;p4">
            <a:extLst>
              <a:ext uri="{FF2B5EF4-FFF2-40B4-BE49-F238E27FC236}">
                <a16:creationId xmlns:a16="http://schemas.microsoft.com/office/drawing/2014/main" id="{7B3AE214-4459-4453-B43C-898D24BA9FA3}"/>
              </a:ext>
            </a:extLst>
          </p:cNvPr>
          <p:cNvSpPr txBox="1"/>
          <p:nvPr/>
        </p:nvSpPr>
        <p:spPr>
          <a:xfrm>
            <a:off x="289560" y="1292753"/>
            <a:ext cx="4902879" cy="28930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MX" b="0" i="0" u="none" strike="noStrike" cap="none" dirty="0">
                <a:solidFill>
                  <a:srgbClr val="595959"/>
                </a:solidFill>
                <a:latin typeface="Calibri"/>
                <a:ea typeface="Calibri"/>
                <a:cs typeface="Calibri"/>
                <a:sym typeface="Calibri"/>
              </a:rPr>
              <a:t>Se presentan problemas con la falta de compatibilidad de la computadora, lo que afecta solamente a la Alumna America Ximena Melendez López, donde como requerimientos críticos tenemos el adquirir una computadora mas actualizada, usando como métrico "Git push" y "Git commit" para evaluar el avance del proyecto integrador. Este problema fue presentado en el Tecnológico Nacional de México Campus Querétaro, dentro del salón de clases C07 y comenzaron a presentarse desde la segunda semana de septiembre del año 2024. La magnitud del problema es que la alumna no tiene manera de que suba sus avances respectivos a la unidad, causando que repruebe la unidad 1 y en el peor de los casos que repruebe la materia de Sistemas de Manufactura.</a:t>
            </a:r>
            <a:endParaRPr b="0" i="0" u="none" strike="noStrike" cap="none" dirty="0">
              <a:solidFill>
                <a:srgbClr val="595959"/>
              </a:solidFill>
              <a:latin typeface="Calibri"/>
              <a:ea typeface="Calibri"/>
              <a:cs typeface="Calibri"/>
              <a:sym typeface="Calibri"/>
            </a:endParaRPr>
          </a:p>
        </p:txBody>
      </p:sp>
      <p:graphicFrame>
        <p:nvGraphicFramePr>
          <p:cNvPr id="2" name="Objeto 1">
            <a:extLst>
              <a:ext uri="{FF2B5EF4-FFF2-40B4-BE49-F238E27FC236}">
                <a16:creationId xmlns:a16="http://schemas.microsoft.com/office/drawing/2014/main" id="{0E247E62-155E-47D2-8AE9-A7CA7700353F}"/>
              </a:ext>
            </a:extLst>
          </p:cNvPr>
          <p:cNvGraphicFramePr>
            <a:graphicFrameLocks noChangeAspect="1"/>
          </p:cNvGraphicFramePr>
          <p:nvPr>
            <p:extLst>
              <p:ext uri="{D42A27DB-BD31-4B8C-83A1-F6EECF244321}">
                <p14:modId xmlns:p14="http://schemas.microsoft.com/office/powerpoint/2010/main" val="1537817088"/>
              </p:ext>
            </p:extLst>
          </p:nvPr>
        </p:nvGraphicFramePr>
        <p:xfrm>
          <a:off x="5192439" y="456064"/>
          <a:ext cx="6833565" cy="5945872"/>
        </p:xfrm>
        <a:graphic>
          <a:graphicData uri="http://schemas.openxmlformats.org/presentationml/2006/ole">
            <mc:AlternateContent xmlns:mc="http://schemas.openxmlformats.org/markup-compatibility/2006">
              <mc:Choice xmlns:v="urn:schemas-microsoft-com:vml" Requires="v">
                <p:oleObj spid="_x0000_s14339" name="Binary Worksheet" r:id="rId5" imgW="9319225" imgH="8107648" progId="Excel.SheetBinaryMacroEnabled.12">
                  <p:embed/>
                </p:oleObj>
              </mc:Choice>
              <mc:Fallback>
                <p:oleObj name="Binary Worksheet" r:id="rId5" imgW="9319225" imgH="8107648" progId="Excel.SheetBinaryMacroEnabled.12">
                  <p:embed/>
                  <p:pic>
                    <p:nvPicPr>
                      <p:cNvPr id="0" name=""/>
                      <p:cNvPicPr/>
                      <p:nvPr/>
                    </p:nvPicPr>
                    <p:blipFill>
                      <a:blip r:embed="rId6"/>
                      <a:stretch>
                        <a:fillRect/>
                      </a:stretch>
                    </p:blipFill>
                    <p:spPr>
                      <a:xfrm>
                        <a:off x="5192439" y="456064"/>
                        <a:ext cx="6833565" cy="5945872"/>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5"/>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Situación Actual</a:t>
            </a:r>
            <a:endParaRPr sz="3200">
              <a:latin typeface="Century Gothic"/>
              <a:ea typeface="Century Gothic"/>
              <a:cs typeface="Century Gothic"/>
              <a:sym typeface="Century Gothic"/>
            </a:endParaRPr>
          </a:p>
        </p:txBody>
      </p:sp>
      <p:pic>
        <p:nvPicPr>
          <p:cNvPr id="96" name="Imagen 95">
            <a:extLst>
              <a:ext uri="{FF2B5EF4-FFF2-40B4-BE49-F238E27FC236}">
                <a16:creationId xmlns:a16="http://schemas.microsoft.com/office/drawing/2014/main" id="{283364EA-4921-4190-9622-973EE7D6C2A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174" y="1145994"/>
            <a:ext cx="11807825" cy="2379526"/>
          </a:xfrm>
          <a:prstGeom prst="rect">
            <a:avLst/>
          </a:prstGeom>
          <a:noFill/>
          <a:ln>
            <a:noFill/>
          </a:ln>
        </p:spPr>
      </p:pic>
      <p:pic>
        <p:nvPicPr>
          <p:cNvPr id="97" name="Imagen 96">
            <a:extLst>
              <a:ext uri="{FF2B5EF4-FFF2-40B4-BE49-F238E27FC236}">
                <a16:creationId xmlns:a16="http://schemas.microsoft.com/office/drawing/2014/main" id="{017B449B-C6FF-4C17-A089-783D4CCFC7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0173" y="3655514"/>
            <a:ext cx="11807825" cy="2379526"/>
          </a:xfrm>
          <a:prstGeom prst="rect">
            <a:avLst/>
          </a:prstGeom>
          <a:noFill/>
          <a:ln>
            <a:noFill/>
          </a:ln>
        </p:spPr>
      </p:pic>
      <p:graphicFrame>
        <p:nvGraphicFramePr>
          <p:cNvPr id="2" name="Tabla 1">
            <a:extLst>
              <a:ext uri="{FF2B5EF4-FFF2-40B4-BE49-F238E27FC236}">
                <a16:creationId xmlns:a16="http://schemas.microsoft.com/office/drawing/2014/main" id="{CE490E20-0B40-4C2A-B8F1-A55818DDE88A}"/>
              </a:ext>
            </a:extLst>
          </p:cNvPr>
          <p:cNvGraphicFramePr>
            <a:graphicFrameLocks noGrp="1"/>
          </p:cNvGraphicFramePr>
          <p:nvPr>
            <p:extLst>
              <p:ext uri="{D42A27DB-BD31-4B8C-83A1-F6EECF244321}">
                <p14:modId xmlns:p14="http://schemas.microsoft.com/office/powerpoint/2010/main" val="2600412462"/>
              </p:ext>
            </p:extLst>
          </p:nvPr>
        </p:nvGraphicFramePr>
        <p:xfrm>
          <a:off x="130172" y="6165034"/>
          <a:ext cx="11665586" cy="550725"/>
        </p:xfrm>
        <a:graphic>
          <a:graphicData uri="http://schemas.openxmlformats.org/drawingml/2006/table">
            <a:tbl>
              <a:tblPr/>
              <a:tblGrid>
                <a:gridCol w="256659">
                  <a:extLst>
                    <a:ext uri="{9D8B030D-6E8A-4147-A177-3AD203B41FA5}">
                      <a16:colId xmlns:a16="http://schemas.microsoft.com/office/drawing/2014/main" val="3294912104"/>
                    </a:ext>
                  </a:extLst>
                </a:gridCol>
                <a:gridCol w="399478">
                  <a:extLst>
                    <a:ext uri="{9D8B030D-6E8A-4147-A177-3AD203B41FA5}">
                      <a16:colId xmlns:a16="http://schemas.microsoft.com/office/drawing/2014/main" val="2812176940"/>
                    </a:ext>
                  </a:extLst>
                </a:gridCol>
                <a:gridCol w="399478">
                  <a:extLst>
                    <a:ext uri="{9D8B030D-6E8A-4147-A177-3AD203B41FA5}">
                      <a16:colId xmlns:a16="http://schemas.microsoft.com/office/drawing/2014/main" val="3271588987"/>
                    </a:ext>
                  </a:extLst>
                </a:gridCol>
                <a:gridCol w="442944">
                  <a:extLst>
                    <a:ext uri="{9D8B030D-6E8A-4147-A177-3AD203B41FA5}">
                      <a16:colId xmlns:a16="http://schemas.microsoft.com/office/drawing/2014/main" val="97920166"/>
                    </a:ext>
                  </a:extLst>
                </a:gridCol>
                <a:gridCol w="399478">
                  <a:extLst>
                    <a:ext uri="{9D8B030D-6E8A-4147-A177-3AD203B41FA5}">
                      <a16:colId xmlns:a16="http://schemas.microsoft.com/office/drawing/2014/main" val="417710673"/>
                    </a:ext>
                  </a:extLst>
                </a:gridCol>
                <a:gridCol w="494690">
                  <a:extLst>
                    <a:ext uri="{9D8B030D-6E8A-4147-A177-3AD203B41FA5}">
                      <a16:colId xmlns:a16="http://schemas.microsoft.com/office/drawing/2014/main" val="30863076"/>
                    </a:ext>
                  </a:extLst>
                </a:gridCol>
                <a:gridCol w="463643">
                  <a:extLst>
                    <a:ext uri="{9D8B030D-6E8A-4147-A177-3AD203B41FA5}">
                      <a16:colId xmlns:a16="http://schemas.microsoft.com/office/drawing/2014/main" val="822202686"/>
                    </a:ext>
                  </a:extLst>
                </a:gridCol>
                <a:gridCol w="548506">
                  <a:extLst>
                    <a:ext uri="{9D8B030D-6E8A-4147-A177-3AD203B41FA5}">
                      <a16:colId xmlns:a16="http://schemas.microsoft.com/office/drawing/2014/main" val="1327133928"/>
                    </a:ext>
                  </a:extLst>
                </a:gridCol>
                <a:gridCol w="548506">
                  <a:extLst>
                    <a:ext uri="{9D8B030D-6E8A-4147-A177-3AD203B41FA5}">
                      <a16:colId xmlns:a16="http://schemas.microsoft.com/office/drawing/2014/main" val="488836640"/>
                    </a:ext>
                  </a:extLst>
                </a:gridCol>
                <a:gridCol w="482271">
                  <a:extLst>
                    <a:ext uri="{9D8B030D-6E8A-4147-A177-3AD203B41FA5}">
                      <a16:colId xmlns:a16="http://schemas.microsoft.com/office/drawing/2014/main" val="1198042575"/>
                    </a:ext>
                  </a:extLst>
                </a:gridCol>
                <a:gridCol w="507110">
                  <a:extLst>
                    <a:ext uri="{9D8B030D-6E8A-4147-A177-3AD203B41FA5}">
                      <a16:colId xmlns:a16="http://schemas.microsoft.com/office/drawing/2014/main" val="1702624764"/>
                    </a:ext>
                  </a:extLst>
                </a:gridCol>
                <a:gridCol w="507110">
                  <a:extLst>
                    <a:ext uri="{9D8B030D-6E8A-4147-A177-3AD203B41FA5}">
                      <a16:colId xmlns:a16="http://schemas.microsoft.com/office/drawing/2014/main" val="3648199972"/>
                    </a:ext>
                  </a:extLst>
                </a:gridCol>
                <a:gridCol w="591972">
                  <a:extLst>
                    <a:ext uri="{9D8B030D-6E8A-4147-A177-3AD203B41FA5}">
                      <a16:colId xmlns:a16="http://schemas.microsoft.com/office/drawing/2014/main" val="2114028285"/>
                    </a:ext>
                  </a:extLst>
                </a:gridCol>
                <a:gridCol w="507110">
                  <a:extLst>
                    <a:ext uri="{9D8B030D-6E8A-4147-A177-3AD203B41FA5}">
                      <a16:colId xmlns:a16="http://schemas.microsoft.com/office/drawing/2014/main" val="3697112909"/>
                    </a:ext>
                  </a:extLst>
                </a:gridCol>
                <a:gridCol w="548506">
                  <a:extLst>
                    <a:ext uri="{9D8B030D-6E8A-4147-A177-3AD203B41FA5}">
                      <a16:colId xmlns:a16="http://schemas.microsoft.com/office/drawing/2014/main" val="570141484"/>
                    </a:ext>
                  </a:extLst>
                </a:gridCol>
                <a:gridCol w="623020">
                  <a:extLst>
                    <a:ext uri="{9D8B030D-6E8A-4147-A177-3AD203B41FA5}">
                      <a16:colId xmlns:a16="http://schemas.microsoft.com/office/drawing/2014/main" val="3457066846"/>
                    </a:ext>
                  </a:extLst>
                </a:gridCol>
                <a:gridCol w="478132">
                  <a:extLst>
                    <a:ext uri="{9D8B030D-6E8A-4147-A177-3AD203B41FA5}">
                      <a16:colId xmlns:a16="http://schemas.microsoft.com/office/drawing/2014/main" val="2393108520"/>
                    </a:ext>
                  </a:extLst>
                </a:gridCol>
                <a:gridCol w="623020">
                  <a:extLst>
                    <a:ext uri="{9D8B030D-6E8A-4147-A177-3AD203B41FA5}">
                      <a16:colId xmlns:a16="http://schemas.microsoft.com/office/drawing/2014/main" val="2764580159"/>
                    </a:ext>
                  </a:extLst>
                </a:gridCol>
                <a:gridCol w="623020">
                  <a:extLst>
                    <a:ext uri="{9D8B030D-6E8A-4147-A177-3AD203B41FA5}">
                      <a16:colId xmlns:a16="http://schemas.microsoft.com/office/drawing/2014/main" val="3862685257"/>
                    </a:ext>
                  </a:extLst>
                </a:gridCol>
                <a:gridCol w="623020">
                  <a:extLst>
                    <a:ext uri="{9D8B030D-6E8A-4147-A177-3AD203B41FA5}">
                      <a16:colId xmlns:a16="http://schemas.microsoft.com/office/drawing/2014/main" val="1271363495"/>
                    </a:ext>
                  </a:extLst>
                </a:gridCol>
                <a:gridCol w="623020">
                  <a:extLst>
                    <a:ext uri="{9D8B030D-6E8A-4147-A177-3AD203B41FA5}">
                      <a16:colId xmlns:a16="http://schemas.microsoft.com/office/drawing/2014/main" val="4205789149"/>
                    </a:ext>
                  </a:extLst>
                </a:gridCol>
                <a:gridCol w="469853">
                  <a:extLst>
                    <a:ext uri="{9D8B030D-6E8A-4147-A177-3AD203B41FA5}">
                      <a16:colId xmlns:a16="http://schemas.microsoft.com/office/drawing/2014/main" val="2079400795"/>
                    </a:ext>
                  </a:extLst>
                </a:gridCol>
                <a:gridCol w="505040">
                  <a:extLst>
                    <a:ext uri="{9D8B030D-6E8A-4147-A177-3AD203B41FA5}">
                      <a16:colId xmlns:a16="http://schemas.microsoft.com/office/drawing/2014/main" val="1013831843"/>
                    </a:ext>
                  </a:extLst>
                </a:gridCol>
              </a:tblGrid>
              <a:tr h="183575">
                <a:tc>
                  <a:txBody>
                    <a:bodyPr/>
                    <a:lstStyle/>
                    <a:p>
                      <a:pPr algn="ctr" fontAlgn="ctr"/>
                      <a:r>
                        <a:rPr lang="es-MX" sz="500" b="1" i="0" u="none" strike="noStrike">
                          <a:solidFill>
                            <a:srgbClr val="000000"/>
                          </a:solidFill>
                          <a:effectLst/>
                          <a:latin typeface="Calibri" panose="020F0502020204030204" pitchFamily="34" charset="0"/>
                        </a:rPr>
                        <a:t>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500" b="0" i="0" u="none" strike="noStrike">
                          <a:solidFill>
                            <a:srgbClr val="000000"/>
                          </a:solidFill>
                          <a:effectLst/>
                          <a:latin typeface="Calibri" panose="020F0502020204030204" pitchFamily="34" charset="0"/>
                        </a:rPr>
                        <a:t>INICIO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DECISIÓN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DECISION RAMA CREADA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DECISION CARPETA CREADA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DECISION CARPETA IMG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DECISION GITPUSH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5893508"/>
                  </a:ext>
                </a:extLst>
              </a:tr>
              <a:tr h="183575">
                <a:tc>
                  <a:txBody>
                    <a:bodyPr/>
                    <a:lstStyle/>
                    <a:p>
                      <a:pPr algn="ctr" fontAlgn="ctr"/>
                      <a:r>
                        <a:rPr lang="es-MX" sz="500" b="0" i="0" u="none" strike="noStrike">
                          <a:solidFill>
                            <a:srgbClr val="000000"/>
                          </a:solidFill>
                          <a:effectLst/>
                          <a:latin typeface="Calibri" panose="020F0502020204030204" pitchFamily="34" charset="0"/>
                        </a:rPr>
                        <a:t>Tiempo promedio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5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5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dirty="0">
                          <a:solidFill>
                            <a:srgbClr val="000000"/>
                          </a:solidFill>
                          <a:effectLst/>
                          <a:latin typeface="Calibri" panose="020F0502020204030204" pitchFamily="34" charset="0"/>
                        </a:rPr>
                        <a:t>40 </a:t>
                      </a:r>
                      <a:r>
                        <a:rPr lang="es-MX" sz="500" b="0" i="0" u="none" strike="noStrike" dirty="0" err="1">
                          <a:solidFill>
                            <a:srgbClr val="000000"/>
                          </a:solidFill>
                          <a:effectLst/>
                          <a:latin typeface="Calibri" panose="020F0502020204030204" pitchFamily="34" charset="0"/>
                        </a:rPr>
                        <a:t>seg</a:t>
                      </a:r>
                      <a:endParaRPr lang="es-MX" sz="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20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9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30 seg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3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1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64323861"/>
                  </a:ext>
                </a:extLst>
              </a:tr>
              <a:tr h="183575">
                <a:tc>
                  <a:txBody>
                    <a:bodyPr/>
                    <a:lstStyle/>
                    <a:p>
                      <a:pPr algn="ctr" fontAlgn="ctr"/>
                      <a:r>
                        <a:rPr lang="es-MX" sz="500" b="0" i="0" u="none" strike="noStrike">
                          <a:solidFill>
                            <a:srgbClr val="000000"/>
                          </a:solidFill>
                          <a:effectLst/>
                          <a:latin typeface="Calibri" panose="020F0502020204030204" pitchFamily="34" charset="0"/>
                        </a:rPr>
                        <a:t>VA/NVA/NNVA*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NNVA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MX" sz="500" b="0" i="0" u="none" strike="noStrike" dirty="0">
                          <a:solidFill>
                            <a:srgbClr val="000000"/>
                          </a:solidFill>
                          <a:effectLst/>
                          <a:latin typeface="Calibri" panose="020F0502020204030204" pitchFamily="34" charset="0"/>
                        </a:rPr>
                        <a:t>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479015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6"/>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6"/>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Metas y Objetivos</a:t>
            </a:r>
            <a:endParaRPr sz="3200">
              <a:latin typeface="Century Gothic"/>
              <a:ea typeface="Century Gothic"/>
              <a:cs typeface="Century Gothic"/>
              <a:sym typeface="Century Gothic"/>
            </a:endParaRPr>
          </a:p>
        </p:txBody>
      </p:sp>
      <p:pic>
        <p:nvPicPr>
          <p:cNvPr id="259" name="Google Shape;259;p6" descr="Objetivos SMART para llevar que tu negocio o proyecto a la meta ..."/>
          <p:cNvPicPr preferRelativeResize="0"/>
          <p:nvPr/>
        </p:nvPicPr>
        <p:blipFill rotWithShape="1">
          <a:blip r:embed="rId3">
            <a:alphaModFix/>
          </a:blip>
          <a:srcRect l="8606" t="10163" r="7262" b="7243"/>
          <a:stretch/>
        </p:blipFill>
        <p:spPr>
          <a:xfrm>
            <a:off x="8425543" y="228600"/>
            <a:ext cx="3116424" cy="1040363"/>
          </a:xfrm>
          <a:prstGeom prst="rect">
            <a:avLst/>
          </a:prstGeom>
          <a:noFill/>
          <a:ln>
            <a:noFill/>
          </a:ln>
        </p:spPr>
      </p:pic>
      <p:graphicFrame>
        <p:nvGraphicFramePr>
          <p:cNvPr id="2" name="Tabla 1">
            <a:extLst>
              <a:ext uri="{FF2B5EF4-FFF2-40B4-BE49-F238E27FC236}">
                <a16:creationId xmlns:a16="http://schemas.microsoft.com/office/drawing/2014/main" id="{BC4FC741-A8EF-4094-B567-95C828F56314}"/>
              </a:ext>
            </a:extLst>
          </p:cNvPr>
          <p:cNvGraphicFramePr>
            <a:graphicFrameLocks noGrp="1"/>
          </p:cNvGraphicFramePr>
          <p:nvPr>
            <p:extLst>
              <p:ext uri="{D42A27DB-BD31-4B8C-83A1-F6EECF244321}">
                <p14:modId xmlns:p14="http://schemas.microsoft.com/office/powerpoint/2010/main" val="634396456"/>
              </p:ext>
            </p:extLst>
          </p:nvPr>
        </p:nvGraphicFramePr>
        <p:xfrm>
          <a:off x="946422" y="1693890"/>
          <a:ext cx="6805657" cy="1455710"/>
        </p:xfrm>
        <a:graphic>
          <a:graphicData uri="http://schemas.openxmlformats.org/drawingml/2006/table">
            <a:tbl>
              <a:tblPr/>
              <a:tblGrid>
                <a:gridCol w="6805657">
                  <a:extLst>
                    <a:ext uri="{9D8B030D-6E8A-4147-A177-3AD203B41FA5}">
                      <a16:colId xmlns:a16="http://schemas.microsoft.com/office/drawing/2014/main" val="900283868"/>
                    </a:ext>
                  </a:extLst>
                </a:gridCol>
              </a:tblGrid>
              <a:tr h="873426">
                <a:tc>
                  <a:txBody>
                    <a:bodyPr/>
                    <a:lstStyle/>
                    <a:p>
                      <a:pPr algn="l" fontAlgn="b"/>
                      <a:r>
                        <a:rPr lang="es-MX" sz="1800" b="1" i="0" u="none" strike="noStrike" dirty="0">
                          <a:solidFill>
                            <a:srgbClr val="000000"/>
                          </a:solidFill>
                          <a:effectLst/>
                          <a:latin typeface="Calibri" panose="020F0502020204030204" pitchFamily="34" charset="0"/>
                        </a:rPr>
                        <a:t>OBJETIVO: Diseñar un SOP y Checklist detallado donde se expliquen los pasos  y los posibles errores que se pueden presentar.</a:t>
                      </a:r>
                    </a:p>
                  </a:txBody>
                  <a:tcPr marL="0" marR="0" marT="0" marB="0" anchor="b">
                    <a:lnL>
                      <a:noFill/>
                    </a:lnL>
                    <a:lnR>
                      <a:noFill/>
                    </a:lnR>
                    <a:lnT>
                      <a:noFill/>
                    </a:lnT>
                    <a:lnB>
                      <a:noFill/>
                    </a:lnB>
                  </a:tcPr>
                </a:tc>
                <a:extLst>
                  <a:ext uri="{0D108BD9-81ED-4DB2-BD59-A6C34878D82A}">
                    <a16:rowId xmlns:a16="http://schemas.microsoft.com/office/drawing/2014/main" val="3028273824"/>
                  </a:ext>
                </a:extLst>
              </a:tr>
              <a:tr h="582284">
                <a:tc>
                  <a:txBody>
                    <a:bodyPr/>
                    <a:lstStyle/>
                    <a:p>
                      <a:pPr algn="l" fontAlgn="b"/>
                      <a:r>
                        <a:rPr lang="es-MX" sz="1800" b="1" i="0" u="none" strike="noStrike" dirty="0">
                          <a:solidFill>
                            <a:srgbClr val="000000"/>
                          </a:solidFill>
                          <a:effectLst/>
                          <a:latin typeface="Calibri" panose="020F0502020204030204" pitchFamily="34" charset="0"/>
                        </a:rPr>
                        <a:t>META: Reducir en un 50% los problemas presentados de "Git push".</a:t>
                      </a:r>
                    </a:p>
                  </a:txBody>
                  <a:tcPr marL="0" marR="0" marT="0" marB="0" anchor="b">
                    <a:lnL>
                      <a:noFill/>
                    </a:lnL>
                    <a:lnR>
                      <a:noFill/>
                    </a:lnR>
                    <a:lnT>
                      <a:noFill/>
                    </a:lnT>
                    <a:lnB>
                      <a:noFill/>
                    </a:lnB>
                  </a:tcPr>
                </a:tc>
                <a:extLst>
                  <a:ext uri="{0D108BD9-81ED-4DB2-BD59-A6C34878D82A}">
                    <a16:rowId xmlns:a16="http://schemas.microsoft.com/office/drawing/2014/main" val="4019861814"/>
                  </a:ext>
                </a:extLst>
              </a:tr>
            </a:tbl>
          </a:graphicData>
        </a:graphic>
      </p:graphicFrame>
      <p:graphicFrame>
        <p:nvGraphicFramePr>
          <p:cNvPr id="5" name="Tabla 4">
            <a:extLst>
              <a:ext uri="{FF2B5EF4-FFF2-40B4-BE49-F238E27FC236}">
                <a16:creationId xmlns:a16="http://schemas.microsoft.com/office/drawing/2014/main" id="{A8D4AE26-0561-4835-9996-D41058B1FB7B}"/>
              </a:ext>
            </a:extLst>
          </p:cNvPr>
          <p:cNvGraphicFramePr>
            <a:graphicFrameLocks noGrp="1"/>
          </p:cNvGraphicFramePr>
          <p:nvPr>
            <p:extLst>
              <p:ext uri="{D42A27DB-BD31-4B8C-83A1-F6EECF244321}">
                <p14:modId xmlns:p14="http://schemas.microsoft.com/office/powerpoint/2010/main" val="2183102586"/>
              </p:ext>
            </p:extLst>
          </p:nvPr>
        </p:nvGraphicFramePr>
        <p:xfrm>
          <a:off x="914400" y="3330734"/>
          <a:ext cx="10363200" cy="1341120"/>
        </p:xfrm>
        <a:graphic>
          <a:graphicData uri="http://schemas.openxmlformats.org/drawingml/2006/table">
            <a:tbl>
              <a:tblPr/>
              <a:tblGrid>
                <a:gridCol w="736600">
                  <a:extLst>
                    <a:ext uri="{9D8B030D-6E8A-4147-A177-3AD203B41FA5}">
                      <a16:colId xmlns:a16="http://schemas.microsoft.com/office/drawing/2014/main" val="1694121829"/>
                    </a:ext>
                  </a:extLst>
                </a:gridCol>
                <a:gridCol w="711200">
                  <a:extLst>
                    <a:ext uri="{9D8B030D-6E8A-4147-A177-3AD203B41FA5}">
                      <a16:colId xmlns:a16="http://schemas.microsoft.com/office/drawing/2014/main" val="1990549028"/>
                    </a:ext>
                  </a:extLst>
                </a:gridCol>
                <a:gridCol w="3352800">
                  <a:extLst>
                    <a:ext uri="{9D8B030D-6E8A-4147-A177-3AD203B41FA5}">
                      <a16:colId xmlns:a16="http://schemas.microsoft.com/office/drawing/2014/main" val="4103341386"/>
                    </a:ext>
                  </a:extLst>
                </a:gridCol>
                <a:gridCol w="5562600">
                  <a:extLst>
                    <a:ext uri="{9D8B030D-6E8A-4147-A177-3AD203B41FA5}">
                      <a16:colId xmlns:a16="http://schemas.microsoft.com/office/drawing/2014/main" val="38155815"/>
                    </a:ext>
                  </a:extLst>
                </a:gridCol>
              </a:tblGrid>
              <a:tr h="182880">
                <a:tc>
                  <a:txBody>
                    <a:bodyPr/>
                    <a:lstStyle/>
                    <a:p>
                      <a:pPr algn="l" rtl="0" fontAlgn="ctr"/>
                      <a:r>
                        <a:rPr lang="es-MX" sz="900" b="1" i="0" u="none" strike="noStrike">
                          <a:solidFill>
                            <a:srgbClr val="FFFFFF"/>
                          </a:solidFill>
                          <a:effectLst/>
                          <a:latin typeface="Calibri" panose="020F0502020204030204" pitchFamily="34" charset="0"/>
                        </a:rPr>
                        <a:t>Siglas SMART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rtl="0" fontAlgn="ctr"/>
                      <a:r>
                        <a:rPr lang="es-MX" sz="900" b="1" i="0" u="none" strike="noStrike">
                          <a:solidFill>
                            <a:srgbClr val="FFFFFF"/>
                          </a:solidFill>
                          <a:effectLst/>
                          <a:latin typeface="Calibri" panose="020F0502020204030204" pitchFamily="34" charset="0"/>
                        </a:rPr>
                        <a:t>Descripción</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rtl="0" fontAlgn="ctr"/>
                      <a:r>
                        <a:rPr lang="es-MX" sz="900" b="1" i="0" u="none" strike="noStrike">
                          <a:solidFill>
                            <a:srgbClr val="FFFFFF"/>
                          </a:solidFill>
                          <a:effectLst/>
                          <a:latin typeface="Calibri" panose="020F0502020204030204" pitchFamily="34" charset="0"/>
                        </a:rPr>
                        <a:t>Preguntas para el SMART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rtl="0" fontAlgn="ctr"/>
                      <a:r>
                        <a:rPr lang="es-MX" sz="900" b="1" i="0" u="none" strike="noStrike">
                          <a:solidFill>
                            <a:srgbClr val="FFFFFF"/>
                          </a:solidFill>
                          <a:effectLst/>
                          <a:latin typeface="Calibri" panose="020F0502020204030204" pitchFamily="34" charset="0"/>
                        </a:rPr>
                        <a:t>Objetivos SMART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035493"/>
                  </a:ext>
                </a:extLst>
              </a:tr>
              <a:tr h="182880">
                <a:tc>
                  <a:txBody>
                    <a:bodyPr/>
                    <a:lstStyle/>
                    <a:p>
                      <a:pPr algn="ctr" rtl="0" fontAlgn="ctr"/>
                      <a:r>
                        <a:rPr lang="es-MX" sz="900" b="1" i="0" u="none" strike="noStrike">
                          <a:solidFill>
                            <a:srgbClr val="000000"/>
                          </a:solidFill>
                          <a:effectLst/>
                          <a:latin typeface="Calibri" panose="020F050202020403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Specific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¿Qué quieres lograr?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Reducir los problemas relacionados con Git Push en Visual Studio y GitHub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68053998"/>
                  </a:ext>
                </a:extLst>
              </a:tr>
              <a:tr h="182880">
                <a:tc>
                  <a:txBody>
                    <a:bodyPr/>
                    <a:lstStyle/>
                    <a:p>
                      <a:pPr algn="ctr" rtl="0" fontAlgn="ctr"/>
                      <a:r>
                        <a:rPr lang="es-MX" sz="900" b="1" i="0" u="none" strike="noStrike">
                          <a:solidFill>
                            <a:srgbClr val="000000"/>
                          </a:solidFill>
                          <a:effectLst/>
                          <a:latin typeface="Calibri" panose="020F0502020204030204" pitchFamily="34" charset="0"/>
                        </a:rPr>
                        <a:t>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Measurable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¿Cuándo se logrará la meta?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Cuando no aparezca el error de referencia en Visual Studio y logre aparecer la solicitud de pull request en GitHub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72235"/>
                  </a:ext>
                </a:extLst>
              </a:tr>
              <a:tr h="182880">
                <a:tc>
                  <a:txBody>
                    <a:bodyPr/>
                    <a:lstStyle/>
                    <a:p>
                      <a:pPr algn="ctr" rtl="0" fontAlgn="ctr"/>
                      <a:r>
                        <a:rPr lang="es-MX" sz="900" b="1"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Attainable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¿Cómo sabrás cuando has logrado tu objetivo?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Porque al ingresar el comando de "Git Push" a Visual Studio no marcara error y mandara la orden a GitHub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53582008"/>
                  </a:ext>
                </a:extLst>
              </a:tr>
              <a:tr h="304800">
                <a:tc>
                  <a:txBody>
                    <a:bodyPr/>
                    <a:lstStyle/>
                    <a:p>
                      <a:pPr algn="ctr" rtl="0" fontAlgn="ctr"/>
                      <a:r>
                        <a:rPr lang="es-MX" sz="900" b="1" i="0" u="none" strike="noStrike">
                          <a:solidFill>
                            <a:srgbClr val="000000"/>
                          </a:solidFill>
                          <a:effectLst/>
                          <a:latin typeface="Calibri" panose="020F0502020204030204" pitchFamily="34" charset="0"/>
                        </a:rPr>
                        <a:t>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Relevant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¿Cómo se puede lograr la meta?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a:solidFill>
                            <a:srgbClr val="000000"/>
                          </a:solidFill>
                          <a:effectLst/>
                          <a:latin typeface="Calibri" panose="020F0502020204030204" pitchFamily="34" charset="0"/>
                        </a:rPr>
                        <a:t>Revisando los permisos de aplicación, compatibilidad de las computadoras, permisos de los antivirus y probando en otras computadoras en caso de que el motivo del error no sea ninguna de las opciones anteriores.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576588"/>
                  </a:ext>
                </a:extLst>
              </a:tr>
              <a:tr h="304800">
                <a:tc>
                  <a:txBody>
                    <a:bodyPr/>
                    <a:lstStyle/>
                    <a:p>
                      <a:pPr algn="ctr" rtl="0" fontAlgn="ctr"/>
                      <a:r>
                        <a:rPr lang="es-MX" sz="900" b="1" i="0" u="none" strike="noStrike">
                          <a:solidFill>
                            <a:srgbClr val="000000"/>
                          </a:solidFill>
                          <a:effectLst/>
                          <a:latin typeface="Calibri" panose="020F0502020204030204" pitchFamily="34" charset="0"/>
                        </a:rPr>
                        <a:t>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Timely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s-MX" sz="900" b="0" i="0" u="none" strike="noStrike">
                          <a:solidFill>
                            <a:srgbClr val="000000"/>
                          </a:solidFill>
                          <a:effectLst/>
                          <a:latin typeface="Calibri" panose="020F0502020204030204" pitchFamily="34" charset="0"/>
                        </a:rPr>
                        <a:t>¿La meta satisfarsera sus necesidades a corto y largo plazo?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s-MX" sz="900" b="0" i="0" u="none" strike="noStrike" dirty="0">
                          <a:solidFill>
                            <a:srgbClr val="000000"/>
                          </a:solidFill>
                          <a:effectLst/>
                          <a:latin typeface="Calibri" panose="020F0502020204030204" pitchFamily="34" charset="0"/>
                        </a:rPr>
                        <a:t>Si, </a:t>
                      </a:r>
                      <a:r>
                        <a:rPr lang="es-MX" sz="900" b="0" i="0" u="none" strike="noStrike" dirty="0" err="1">
                          <a:solidFill>
                            <a:srgbClr val="000000"/>
                          </a:solidFill>
                          <a:effectLst/>
                          <a:latin typeface="Calibri" panose="020F0502020204030204" pitchFamily="34" charset="0"/>
                        </a:rPr>
                        <a:t>satisfacera</a:t>
                      </a:r>
                      <a:r>
                        <a:rPr lang="es-MX" sz="900" b="0" i="0" u="none" strike="noStrike" dirty="0">
                          <a:solidFill>
                            <a:srgbClr val="000000"/>
                          </a:solidFill>
                          <a:effectLst/>
                          <a:latin typeface="Calibri" panose="020F0502020204030204" pitchFamily="34" charset="0"/>
                        </a:rPr>
                        <a:t> a corto plazo, ya que permitirá al alumno ingresar al repositorio y entregar sus actividades a tiempo, además de que a largo plazo, podrá trabajar en conjunto con sus compañeros y acreditar la materia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631585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E11BC0B7-6879-4225-9C09-27AF8FC21368}"/>
              </a:ext>
            </a:extLst>
          </p:cNvPr>
          <p:cNvPicPr>
            <a:picLocks noChangeAspect="1"/>
          </p:cNvPicPr>
          <p:nvPr/>
        </p:nvPicPr>
        <p:blipFill>
          <a:blip r:embed="rId4"/>
          <a:stretch>
            <a:fillRect/>
          </a:stretch>
        </p:blipFill>
        <p:spPr>
          <a:xfrm>
            <a:off x="1385894" y="1475776"/>
            <a:ext cx="9890111" cy="46405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2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sp>
        <p:nvSpPr>
          <p:cNvPr id="310" name="Google Shape;310;p27"/>
          <p:cNvSpPr txBox="1"/>
          <p:nvPr/>
        </p:nvSpPr>
        <p:spPr>
          <a:xfrm>
            <a:off x="650516" y="4605255"/>
            <a:ext cx="5937967" cy="1200288"/>
          </a:xfrm>
          <a:prstGeom prst="rect">
            <a:avLst/>
          </a:prstGeom>
          <a:noFill/>
          <a:ln>
            <a:noFill/>
          </a:ln>
        </p:spPr>
        <p:txBody>
          <a:bodyPr spcFirstLastPara="1" wrap="square" lIns="91425" tIns="45700" rIns="91425" bIns="45700" anchor="t" anchorCtr="0">
            <a:spAutoFit/>
          </a:bodyPr>
          <a:lstStyle/>
          <a:p>
            <a:pPr marL="457200" marR="0" lvl="1" algn="l" rtl="0">
              <a:lnSpc>
                <a:spcPct val="100000"/>
              </a:lnSpc>
              <a:spcBef>
                <a:spcPts val="0"/>
              </a:spcBef>
              <a:spcAft>
                <a:spcPts val="0"/>
              </a:spcAft>
              <a:buClr>
                <a:srgbClr val="595959"/>
              </a:buClr>
              <a:buSzPts val="2400"/>
            </a:pPr>
            <a:r>
              <a:rPr lang="es-MX" sz="2400" b="0" i="0" u="none" strike="noStrike" cap="none" dirty="0">
                <a:solidFill>
                  <a:srgbClr val="595959"/>
                </a:solidFill>
                <a:latin typeface="Calibri"/>
                <a:ea typeface="Calibri"/>
                <a:cs typeface="Calibri"/>
                <a:sym typeface="Calibri"/>
              </a:rPr>
              <a:t>Con ayuda de esta herramienta identificamos los factores principales que nos afectan para cumplir nuestro objetivo.</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07304B9B-C579-4361-9C59-94A3FFBD2AA1}"/>
              </a:ext>
            </a:extLst>
          </p:cNvPr>
          <p:cNvPicPr>
            <a:picLocks noChangeAspect="1"/>
          </p:cNvPicPr>
          <p:nvPr/>
        </p:nvPicPr>
        <p:blipFill>
          <a:blip r:embed="rId4"/>
          <a:stretch>
            <a:fillRect/>
          </a:stretch>
        </p:blipFill>
        <p:spPr>
          <a:xfrm>
            <a:off x="95250" y="1901996"/>
            <a:ext cx="12192000" cy="20162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sp>
        <p:nvSpPr>
          <p:cNvPr id="465" name="Google Shape;465;p28"/>
          <p:cNvSpPr txBox="1"/>
          <p:nvPr/>
        </p:nvSpPr>
        <p:spPr>
          <a:xfrm>
            <a:off x="381001" y="1143000"/>
            <a:ext cx="457500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MX" sz="2400" b="0" i="0" u="none" strike="noStrike" cap="none" dirty="0">
                <a:solidFill>
                  <a:srgbClr val="595959"/>
                </a:solidFill>
                <a:latin typeface="Calibri"/>
                <a:ea typeface="Calibri"/>
                <a:cs typeface="Calibri"/>
                <a:sym typeface="Calibri"/>
              </a:rPr>
              <a:t>Con los factores anteriores, se tomaron muestras y tiempos para saber la frecuencia con la que se presentan y con ayuda del diagrama de Pareto, identificar factores que mas problemas nos generan.</a:t>
            </a:r>
            <a:endParaRPr sz="2400" b="0" i="0" u="none" strike="noStrike" cap="none" dirty="0">
              <a:solidFill>
                <a:srgbClr val="595959"/>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68E02312-6025-427F-AD79-A56A0B9A1878}"/>
              </a:ext>
            </a:extLst>
          </p:cNvPr>
          <p:cNvGraphicFramePr>
            <a:graphicFrameLocks noGrp="1"/>
          </p:cNvGraphicFramePr>
          <p:nvPr>
            <p:extLst>
              <p:ext uri="{D42A27DB-BD31-4B8C-83A1-F6EECF244321}">
                <p14:modId xmlns:p14="http://schemas.microsoft.com/office/powerpoint/2010/main" val="2950550411"/>
              </p:ext>
            </p:extLst>
          </p:nvPr>
        </p:nvGraphicFramePr>
        <p:xfrm>
          <a:off x="381001" y="4053839"/>
          <a:ext cx="4696608" cy="1841355"/>
        </p:xfrm>
        <a:graphic>
          <a:graphicData uri="http://schemas.openxmlformats.org/drawingml/2006/table">
            <a:tbl>
              <a:tblPr/>
              <a:tblGrid>
                <a:gridCol w="2896974">
                  <a:extLst>
                    <a:ext uri="{9D8B030D-6E8A-4147-A177-3AD203B41FA5}">
                      <a16:colId xmlns:a16="http://schemas.microsoft.com/office/drawing/2014/main" val="1892462195"/>
                    </a:ext>
                  </a:extLst>
                </a:gridCol>
                <a:gridCol w="1799634">
                  <a:extLst>
                    <a:ext uri="{9D8B030D-6E8A-4147-A177-3AD203B41FA5}">
                      <a16:colId xmlns:a16="http://schemas.microsoft.com/office/drawing/2014/main" val="837643258"/>
                    </a:ext>
                  </a:extLst>
                </a:gridCol>
              </a:tblGrid>
              <a:tr h="219611">
                <a:tc>
                  <a:txBody>
                    <a:bodyPr/>
                    <a:lstStyle/>
                    <a:p>
                      <a:pPr algn="ctr" fontAlgn="ctr"/>
                      <a:r>
                        <a:rPr lang="es-MX" sz="1200" b="1" i="0" u="none" strike="noStrike" dirty="0">
                          <a:solidFill>
                            <a:srgbClr val="FFFFFF"/>
                          </a:solidFill>
                          <a:effectLst/>
                          <a:latin typeface="Calibri" panose="020F0502020204030204" pitchFamily="34" charset="0"/>
                        </a:rPr>
                        <a:t>Categorías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MX" sz="1200" b="1" i="0" u="none" strike="noStrike">
                          <a:solidFill>
                            <a:srgbClr val="FFFFFF"/>
                          </a:solidFill>
                          <a:effectLst/>
                          <a:latin typeface="Calibri" panose="020F0502020204030204" pitchFamily="34" charset="0"/>
                        </a:rPr>
                        <a:t>Frecuencias</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224020282"/>
                  </a:ext>
                </a:extLst>
              </a:tr>
              <a:tr h="202718">
                <a:tc>
                  <a:txBody>
                    <a:bodyPr/>
                    <a:lstStyle/>
                    <a:p>
                      <a:pPr algn="ctr" fontAlgn="b"/>
                      <a:r>
                        <a:rPr lang="es-MX" sz="1100" b="0" i="0" u="none" strike="noStrike">
                          <a:solidFill>
                            <a:srgbClr val="000000"/>
                          </a:solidFill>
                          <a:effectLst/>
                          <a:latin typeface="Calibri" panose="020F0502020204030204" pitchFamily="34" charset="0"/>
                        </a:rPr>
                        <a:t>Instalar Visual Studio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8911876"/>
                  </a:ext>
                </a:extLst>
              </a:tr>
              <a:tr h="202718">
                <a:tc>
                  <a:txBody>
                    <a:bodyPr/>
                    <a:lstStyle/>
                    <a:p>
                      <a:pPr algn="ctr" fontAlgn="b"/>
                      <a:r>
                        <a:rPr lang="es-MX" sz="1100" b="0" i="0" u="none" strike="noStrike">
                          <a:solidFill>
                            <a:srgbClr val="000000"/>
                          </a:solidFill>
                          <a:effectLst/>
                          <a:latin typeface="Calibri" panose="020F0502020204030204" pitchFamily="34" charset="0"/>
                        </a:rPr>
                        <a:t>Instalar Git for windows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357102"/>
                  </a:ext>
                </a:extLst>
              </a:tr>
              <a:tr h="202718">
                <a:tc>
                  <a:txBody>
                    <a:bodyPr/>
                    <a:lstStyle/>
                    <a:p>
                      <a:pPr algn="ctr" fontAlgn="b"/>
                      <a:r>
                        <a:rPr lang="es-MX" sz="1100" b="0" i="0" u="none" strike="noStrike">
                          <a:solidFill>
                            <a:srgbClr val="000000"/>
                          </a:solidFill>
                          <a:effectLst/>
                          <a:latin typeface="Calibri" panose="020F0502020204030204" pitchFamily="34" charset="0"/>
                        </a:rPr>
                        <a:t>Clonar repositorio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249299"/>
                  </a:ext>
                </a:extLst>
              </a:tr>
              <a:tr h="202718">
                <a:tc>
                  <a:txBody>
                    <a:bodyPr/>
                    <a:lstStyle/>
                    <a:p>
                      <a:pPr algn="ctr" fontAlgn="b"/>
                      <a:r>
                        <a:rPr lang="es-MX" sz="1100" b="0" i="0" u="none" strike="noStrike" dirty="0">
                          <a:solidFill>
                            <a:srgbClr val="000000"/>
                          </a:solidFill>
                          <a:effectLst/>
                          <a:latin typeface="Calibri" panose="020F0502020204030204" pitchFamily="34" charset="0"/>
                        </a:rPr>
                        <a:t>Git push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331698"/>
                  </a:ext>
                </a:extLst>
              </a:tr>
              <a:tr h="202718">
                <a:tc>
                  <a:txBody>
                    <a:bodyPr/>
                    <a:lstStyle/>
                    <a:p>
                      <a:pPr algn="ctr" fontAlgn="b"/>
                      <a:r>
                        <a:rPr lang="es-MX" sz="1100" b="0" i="0" u="none" strike="noStrike">
                          <a:solidFill>
                            <a:srgbClr val="000000"/>
                          </a:solidFill>
                          <a:effectLst/>
                          <a:latin typeface="Calibri" panose="020F0502020204030204" pitchFamily="34" charset="0"/>
                        </a:rPr>
                        <a:t>Crear archivos .bib, .text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7636556"/>
                  </a:ext>
                </a:extLst>
              </a:tr>
              <a:tr h="202718">
                <a:tc>
                  <a:txBody>
                    <a:bodyPr/>
                    <a:lstStyle/>
                    <a:p>
                      <a:pPr algn="ctr" fontAlgn="b"/>
                      <a:r>
                        <a:rPr lang="es-MX" sz="1100" b="0" i="0" u="none" strike="noStrike">
                          <a:solidFill>
                            <a:srgbClr val="000000"/>
                          </a:solidFill>
                          <a:effectLst/>
                          <a:latin typeface="Calibri" panose="020F0502020204030204" pitchFamily="34" charset="0"/>
                        </a:rPr>
                        <a:t>Crear rama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16982"/>
                  </a:ext>
                </a:extLst>
              </a:tr>
              <a:tr h="202718">
                <a:tc>
                  <a:txBody>
                    <a:bodyPr/>
                    <a:lstStyle/>
                    <a:p>
                      <a:pPr algn="ctr" fontAlgn="b"/>
                      <a:r>
                        <a:rPr lang="es-MX" sz="1100" b="0" i="0" u="none" strike="noStrike" dirty="0">
                          <a:solidFill>
                            <a:srgbClr val="000000"/>
                          </a:solidFill>
                          <a:effectLst/>
                          <a:latin typeface="Calibri" panose="020F0502020204030204" pitchFamily="34" charset="0"/>
                        </a:rPr>
                        <a:t>Subir archivos sops y checklist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902204"/>
                  </a:ext>
                </a:extLst>
              </a:tr>
              <a:tr h="202718">
                <a:tc>
                  <a:txBody>
                    <a:bodyPr/>
                    <a:lstStyle/>
                    <a:p>
                      <a:pPr algn="ctr" fontAlgn="b"/>
                      <a:r>
                        <a:rPr lang="sv-SE" sz="1100" b="0" i="0" u="none" strike="noStrike">
                          <a:solidFill>
                            <a:srgbClr val="000000"/>
                          </a:solidFill>
                          <a:effectLst/>
                          <a:latin typeface="Calibri" panose="020F0502020204030204" pitchFamily="34" charset="0"/>
                        </a:rPr>
                        <a:t>Ingresar git push en VS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100" b="0" i="0" u="none" strike="noStrike" dirty="0">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074561"/>
                  </a:ext>
                </a:extLst>
              </a:tr>
            </a:tbl>
          </a:graphicData>
        </a:graphic>
      </p:graphicFrame>
      <p:graphicFrame>
        <p:nvGraphicFramePr>
          <p:cNvPr id="7" name="Gráfico 6">
            <a:extLst>
              <a:ext uri="{FF2B5EF4-FFF2-40B4-BE49-F238E27FC236}">
                <a16:creationId xmlns:a16="http://schemas.microsoft.com/office/drawing/2014/main" id="{FD85FB0E-E69E-8944-9F10-09B227C8348F}"/>
              </a:ext>
            </a:extLst>
          </p:cNvPr>
          <p:cNvGraphicFramePr>
            <a:graphicFrameLocks/>
          </p:cNvGraphicFramePr>
          <p:nvPr>
            <p:extLst>
              <p:ext uri="{D42A27DB-BD31-4B8C-83A1-F6EECF244321}">
                <p14:modId xmlns:p14="http://schemas.microsoft.com/office/powerpoint/2010/main" val="4022844487"/>
              </p:ext>
            </p:extLst>
          </p:nvPr>
        </p:nvGraphicFramePr>
        <p:xfrm>
          <a:off x="5371608" y="1525958"/>
          <a:ext cx="6439391" cy="344855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2010</Words>
  <Application>Microsoft Office PowerPoint</Application>
  <PresentationFormat>Panorámica</PresentationFormat>
  <Paragraphs>241</Paragraphs>
  <Slides>15</Slides>
  <Notes>15</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15</vt:i4>
      </vt:variant>
    </vt:vector>
  </HeadingPairs>
  <TitlesOfParts>
    <vt:vector size="21" baseType="lpstr">
      <vt:lpstr>Arial</vt:lpstr>
      <vt:lpstr>Calibri</vt:lpstr>
      <vt:lpstr>Century Gothic</vt:lpstr>
      <vt:lpstr>Montserrat</vt:lpstr>
      <vt:lpstr>Tema de Office</vt:lpstr>
      <vt:lpstr>Hoja de cálculo binaria de Microsoft Excel</vt:lpstr>
      <vt:lpstr>Presentación de PowerPoint</vt:lpstr>
      <vt:lpstr>Resolución de problemas con Git y Visual Studio Code, relacionado a la falta de compatibilidad, mediante la estandarización de procesos.</vt:lpstr>
      <vt:lpstr>A3</vt:lpstr>
      <vt:lpstr>Antecedentes</vt:lpstr>
      <vt:lpstr>Situación Actual</vt:lpstr>
      <vt:lpstr>Metas y Objetivos</vt:lpstr>
      <vt:lpstr>Análisis de Causa Raíz</vt:lpstr>
      <vt:lpstr>Análisis de Causa Raíz</vt:lpstr>
      <vt:lpstr>Análisis de Causa Raíz</vt:lpstr>
      <vt:lpstr>ANOVAS/CPK/ R&amp;R/Pruebas Normalidad (Si aplican al proyecto)</vt:lpstr>
      <vt:lpstr>Propuesta de Mejora</vt:lpstr>
      <vt:lpstr>Plan de Trabajo y Recursos</vt:lpstr>
      <vt:lpstr>Plan de Control y Seguimiento</vt:lpstr>
      <vt:lpstr>Lecciones Aprendidas</vt:lpstr>
      <vt:lpstr>Foto de Equipo Implementador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Ay Ling Ho Ramírez</dc:creator>
  <cp:lastModifiedBy>America</cp:lastModifiedBy>
  <cp:revision>15</cp:revision>
  <dcterms:created xsi:type="dcterms:W3CDTF">2020-07-14T23:22:38Z</dcterms:created>
  <dcterms:modified xsi:type="dcterms:W3CDTF">2024-12-07T03:55:02Z</dcterms:modified>
</cp:coreProperties>
</file>